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2" r:id="rId3"/>
    <p:sldId id="293" r:id="rId4"/>
    <p:sldId id="299" r:id="rId5"/>
    <p:sldId id="294" r:id="rId6"/>
    <p:sldId id="300" r:id="rId7"/>
    <p:sldId id="295" r:id="rId8"/>
    <p:sldId id="304" r:id="rId9"/>
    <p:sldId id="296" r:id="rId10"/>
    <p:sldId id="297" r:id="rId11"/>
    <p:sldId id="305" r:id="rId12"/>
    <p:sldId id="298" r:id="rId13"/>
    <p:sldId id="30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5714D"/>
    <a:srgbClr val="00FF00"/>
    <a:srgbClr val="009FB0"/>
    <a:srgbClr val="008000"/>
    <a:srgbClr val="33CC33"/>
    <a:srgbClr val="33CCCC"/>
    <a:srgbClr val="CC00CC"/>
    <a:srgbClr val="7A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4" autoAdjust="0"/>
  </p:normalViewPr>
  <p:slideViewPr>
    <p:cSldViewPr snapToGrid="0">
      <p:cViewPr varScale="1">
        <p:scale>
          <a:sx n="91" d="100"/>
          <a:sy n="91" d="100"/>
        </p:scale>
        <p:origin x="113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690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29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64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1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97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49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</p:spTree>
    <p:extLst>
      <p:ext uri="{BB962C8B-B14F-4D97-AF65-F5344CB8AC3E}">
        <p14:creationId xmlns:p14="http://schemas.microsoft.com/office/powerpoint/2010/main" val="420171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71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53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3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tile tx="-46990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972307" y="1039158"/>
            <a:ext cx="7201620" cy="10930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 globální střední kvadratické chyby výšky geoidu vypočítané pomocí integrálních transformací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861249B-92F7-E3D4-96F3-A9B532ACD58E}"/>
              </a:ext>
            </a:extLst>
          </p:cNvPr>
          <p:cNvSpPr txBox="1">
            <a:spLocks/>
          </p:cNvSpPr>
          <p:nvPr/>
        </p:nvSpPr>
        <p:spPr>
          <a:xfrm>
            <a:off x="96889" y="4776450"/>
            <a:ext cx="5507595" cy="3058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cs-CZ" sz="14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ročník konference s mezinárodní účastí</a:t>
            </a:r>
            <a:r>
              <a:rPr lang="en-US" sz="14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cs-CZ" sz="14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Družicové metody v teorii a praxi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49990" y="2275532"/>
            <a:ext cx="5507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 Belinger, Martin </a:t>
            </a:r>
            <a:r>
              <a:rPr lang="cs-CZ" sz="1600" b="1" dirty="0" err="1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Pitoňák</a:t>
            </a:r>
            <a:r>
              <a:rPr lang="cs-CZ" sz="1600" b="1" dirty="0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Petr Trnka, Pavel Novák, Michal </a:t>
            </a:r>
            <a:r>
              <a:rPr lang="cs-CZ" sz="1600" b="1" dirty="0" err="1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Šprlák</a:t>
            </a:r>
            <a:endParaRPr lang="cs-CZ" sz="1600" b="1" dirty="0"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53914" y="36469"/>
            <a:ext cx="5303865" cy="859357"/>
            <a:chOff x="153914" y="36469"/>
            <a:chExt cx="5303865" cy="8593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4" y="61156"/>
              <a:ext cx="1636786" cy="809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798" y="36469"/>
              <a:ext cx="1707981" cy="859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111D7D-8513-2D19-04DC-E966F9A610BA}"/>
              </a:ext>
            </a:extLst>
          </p:cNvPr>
          <p:cNvSpPr txBox="1"/>
          <p:nvPr/>
        </p:nvSpPr>
        <p:spPr>
          <a:xfrm>
            <a:off x="2317787" y="34513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NTIS - Nové technologie pro informační společnost</a:t>
            </a:r>
          </a:p>
          <a:p>
            <a:pPr algn="ctr"/>
            <a:r>
              <a:rPr lang="cs-CZ" sz="16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Fakulta aplikovaných věd, Západočeská univerzita v Plzni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A774A1-A6B8-2B82-7D52-D7CD652B87FE}"/>
              </a:ext>
            </a:extLst>
          </p:cNvPr>
          <p:cNvSpPr txBox="1"/>
          <p:nvPr/>
        </p:nvSpPr>
        <p:spPr>
          <a:xfrm>
            <a:off x="8289286" y="4837606"/>
            <a:ext cx="757825" cy="30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cs-CZ" sz="14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1. 2. 2024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5A4D5F1-2E10-2F98-C877-B64E0FE00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5920" r="8610" b="2538"/>
          <a:stretch/>
        </p:blipFill>
        <p:spPr bwMode="auto">
          <a:xfrm>
            <a:off x="866884" y="1163674"/>
            <a:ext cx="7410232" cy="3979826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1467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Výsledky experimentu (vliv vybraného modelu)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290104-B894-FC31-29CF-621FFBBAD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5673" r="8730" b="2573"/>
          <a:stretch/>
        </p:blipFill>
        <p:spPr bwMode="auto">
          <a:xfrm>
            <a:off x="869094" y="1155635"/>
            <a:ext cx="7408022" cy="3987865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34DDD6-BD33-BCD0-BABD-DD8640E46F22}"/>
              </a:ext>
            </a:extLst>
          </p:cNvPr>
          <p:cNvSpPr txBox="1"/>
          <p:nvPr/>
        </p:nvSpPr>
        <p:spPr>
          <a:xfrm>
            <a:off x="2174554" y="846023"/>
            <a:ext cx="4794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Bahnschrift Condensed" panose="020B0502040204020203" pitchFamily="34" charset="0"/>
              </a:rPr>
              <a:t>Globální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výpočtu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výšky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geoidu</a:t>
            </a:r>
            <a:r>
              <a:rPr lang="en-US" dirty="0">
                <a:latin typeface="Bahnschrift Condensed" panose="020B0502040204020203" pitchFamily="34" charset="0"/>
              </a:rPr>
              <a:t> z </a:t>
            </a:r>
            <a:r>
              <a:rPr lang="en-US" u="sng" dirty="0" err="1">
                <a:latin typeface="Bahnschrift Condensed" panose="020B0502040204020203" pitchFamily="34" charset="0"/>
              </a:rPr>
              <a:t>tíhových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u="sng" dirty="0" err="1">
                <a:latin typeface="Bahnschrift Condensed" panose="020B0502040204020203" pitchFamily="34" charset="0"/>
              </a:rPr>
              <a:t>poruch</a:t>
            </a:r>
            <a:r>
              <a:rPr lang="en-US" dirty="0">
                <a:latin typeface="Bahnschrift Condensed" panose="020B0502040204020203" pitchFamily="34" charset="0"/>
              </a:rPr>
              <a:t> (</a:t>
            </a:r>
            <a:r>
              <a:rPr lang="en-US" dirty="0" err="1">
                <a:latin typeface="Bahnschrift Condensed" panose="020B0502040204020203" pitchFamily="34" charset="0"/>
              </a:rPr>
              <a:t>vstupní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1 </a:t>
            </a:r>
            <a:r>
              <a:rPr lang="en-US" dirty="0" err="1">
                <a:latin typeface="Bahnschrift Condensed" panose="020B0502040204020203" pitchFamily="34" charset="0"/>
              </a:rPr>
              <a:t>mGal</a:t>
            </a:r>
            <a:r>
              <a:rPr lang="en-US" dirty="0">
                <a:latin typeface="Bahnschrift Condensed" panose="020B0502040204020203" pitchFamily="34" charset="0"/>
              </a:rPr>
              <a:t>)</a:t>
            </a:r>
            <a:endParaRPr lang="cs-CZ" dirty="0">
              <a:latin typeface="Bahnschrift Condensed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D05E26-9D30-D241-130E-08FBADA6F1D4}"/>
              </a:ext>
            </a:extLst>
          </p:cNvPr>
          <p:cNvSpPr txBox="1"/>
          <p:nvPr/>
        </p:nvSpPr>
        <p:spPr>
          <a:xfrm>
            <a:off x="2145690" y="841300"/>
            <a:ext cx="482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Bahnschrift Condensed" panose="020B0502040204020203" pitchFamily="34" charset="0"/>
              </a:rPr>
              <a:t>Globální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výpočtu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výšky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geoidu</a:t>
            </a:r>
            <a:r>
              <a:rPr lang="en-US" dirty="0">
                <a:latin typeface="Bahnschrift Condensed" panose="020B0502040204020203" pitchFamily="34" charset="0"/>
              </a:rPr>
              <a:t> z </a:t>
            </a:r>
            <a:r>
              <a:rPr lang="en-US" u="sng" dirty="0" err="1">
                <a:latin typeface="Bahnschrift Condensed" panose="020B0502040204020203" pitchFamily="34" charset="0"/>
              </a:rPr>
              <a:t>horizontálních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u="sng" dirty="0" err="1">
                <a:latin typeface="Bahnschrift Condensed" panose="020B0502040204020203" pitchFamily="34" charset="0"/>
              </a:rPr>
              <a:t>složek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dirty="0">
                <a:latin typeface="Bahnschrift Condensed" panose="020B0502040204020203" pitchFamily="34" charset="0"/>
              </a:rPr>
              <a:t>(</a:t>
            </a:r>
            <a:r>
              <a:rPr lang="en-US" dirty="0" err="1">
                <a:latin typeface="Bahnschrift Condensed" panose="020B0502040204020203" pitchFamily="34" charset="0"/>
              </a:rPr>
              <a:t>vstupní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1”)</a:t>
            </a:r>
            <a:endParaRPr lang="cs-CZ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24AF0E8-DF8F-3790-430F-17B0997CB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4069" r="7804"/>
          <a:stretch/>
        </p:blipFill>
        <p:spPr bwMode="auto">
          <a:xfrm>
            <a:off x="950392" y="1056375"/>
            <a:ext cx="7294448" cy="4087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1467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Výsledky </a:t>
            </a:r>
            <a:r>
              <a:rPr lang="en-US" dirty="0" err="1">
                <a:latin typeface="Bahnschrift Condensed" panose="020B0502040204020203" pitchFamily="34" charset="0"/>
              </a:rPr>
              <a:t>experimentu</a:t>
            </a:r>
            <a:r>
              <a:rPr lang="en-US" dirty="0">
                <a:latin typeface="Bahnschrift Condensed" panose="020B0502040204020203" pitchFamily="34" charset="0"/>
              </a:rPr>
              <a:t> (</a:t>
            </a:r>
            <a:r>
              <a:rPr lang="en-US" dirty="0" err="1">
                <a:latin typeface="Bahnschrift Condensed" panose="020B0502040204020203" pitchFamily="34" charset="0"/>
              </a:rPr>
              <a:t>vliv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vstupních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</a:t>
            </a:r>
            <a:r>
              <a:rPr lang="en-US" dirty="0">
                <a:latin typeface="Bahnschrift Condensed" panose="020B0502040204020203" pitchFamily="34" charset="0"/>
              </a:rPr>
              <a:t>)</a:t>
            </a:r>
            <a:endParaRPr lang="cs-CZ" dirty="0">
              <a:latin typeface="Bahnschrift Condensed" panose="020B0502040204020203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068363-B01D-040B-907D-2BD781C47298}"/>
              </a:ext>
            </a:extLst>
          </p:cNvPr>
          <p:cNvSpPr txBox="1"/>
          <p:nvPr/>
        </p:nvSpPr>
        <p:spPr>
          <a:xfrm>
            <a:off x="1886474" y="804167"/>
            <a:ext cx="5371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Bahnschrift Condensed" panose="020B0502040204020203" pitchFamily="34" charset="0"/>
              </a:rPr>
              <a:t>Globální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výpočtu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výšky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geoidu</a:t>
            </a:r>
            <a:r>
              <a:rPr lang="en-US" dirty="0">
                <a:latin typeface="Bahnschrift Condensed" panose="020B0502040204020203" pitchFamily="34" charset="0"/>
              </a:rPr>
              <a:t> z </a:t>
            </a:r>
            <a:r>
              <a:rPr lang="en-US" u="sng" dirty="0" err="1">
                <a:latin typeface="Bahnschrift Condensed" panose="020B0502040204020203" pitchFamily="34" charset="0"/>
              </a:rPr>
              <a:t>horizontálních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u="sng" dirty="0" err="1">
                <a:latin typeface="Bahnschrift Condensed" panose="020B0502040204020203" pitchFamily="34" charset="0"/>
              </a:rPr>
              <a:t>složek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dirty="0">
                <a:latin typeface="Bahnschrift Condensed" panose="020B0502040204020203" pitchFamily="34" charset="0"/>
              </a:rPr>
              <a:t>(model </a:t>
            </a:r>
            <a:r>
              <a:rPr lang="cs-CZ" sz="1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Sansò &amp; Sideris</a:t>
            </a:r>
            <a:r>
              <a:rPr lang="en-US" sz="1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</a:t>
            </a:r>
            <a:endParaRPr lang="cs-CZ" dirty="0">
              <a:latin typeface="Bahnschrift Condensed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E7EA0F-E5DC-4628-5B66-A0CBAED00721}"/>
              </a:ext>
            </a:extLst>
          </p:cNvPr>
          <p:cNvSpPr txBox="1"/>
          <p:nvPr/>
        </p:nvSpPr>
        <p:spPr>
          <a:xfrm>
            <a:off x="1886474" y="804797"/>
            <a:ext cx="5371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Bahnschrift Condensed" panose="020B0502040204020203" pitchFamily="34" charset="0"/>
              </a:rPr>
              <a:t>Globální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chyba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výpočtu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výšky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geoidu</a:t>
            </a:r>
            <a:r>
              <a:rPr lang="en-US" dirty="0">
                <a:latin typeface="Bahnschrift Condensed" panose="020B0502040204020203" pitchFamily="34" charset="0"/>
              </a:rPr>
              <a:t> z </a:t>
            </a:r>
            <a:r>
              <a:rPr lang="en-US" u="sng" dirty="0" err="1">
                <a:latin typeface="Bahnschrift Condensed" panose="020B0502040204020203" pitchFamily="34" charset="0"/>
              </a:rPr>
              <a:t>tíhových</a:t>
            </a:r>
            <a:r>
              <a:rPr lang="en-US" u="sng" dirty="0">
                <a:latin typeface="Bahnschrift Condensed" panose="020B0502040204020203" pitchFamily="34" charset="0"/>
              </a:rPr>
              <a:t> </a:t>
            </a:r>
            <a:r>
              <a:rPr lang="en-US" u="sng" dirty="0" err="1">
                <a:latin typeface="Bahnschrift Condensed" panose="020B0502040204020203" pitchFamily="34" charset="0"/>
              </a:rPr>
              <a:t>poruch</a:t>
            </a:r>
            <a:r>
              <a:rPr lang="en-US" dirty="0">
                <a:latin typeface="Bahnschrift Condensed" panose="020B0502040204020203" pitchFamily="34" charset="0"/>
              </a:rPr>
              <a:t> (model </a:t>
            </a:r>
            <a:r>
              <a:rPr lang="cs-CZ" sz="1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Sansò &amp; Sideris</a:t>
            </a:r>
            <a:r>
              <a:rPr lang="en-US" sz="1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</a:t>
            </a:r>
            <a:endParaRPr lang="cs-CZ" dirty="0">
              <a:latin typeface="Bahnschrift Condensed" panose="020B05020402040202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7EA658-14EE-7127-652F-41610E184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5155" r="8467"/>
          <a:stretch/>
        </p:blipFill>
        <p:spPr bwMode="auto">
          <a:xfrm>
            <a:off x="950392" y="1111944"/>
            <a:ext cx="7243216" cy="403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8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98" y="283504"/>
            <a:ext cx="2681749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Zhodnocení práce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164642-5C8E-E842-2D7C-C44B0A3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140" y="963557"/>
            <a:ext cx="8279466" cy="405305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Zpracována teorie pro odvození globálních středních chyb určení výšky geoidu na základě vybraných </a:t>
            </a:r>
            <a:r>
              <a:rPr lang="cs-CZ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funkcionálů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 tíhového pole Země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Proběhla programová implementace zpracované teorie v prostředí MATLAB.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Na základě výstupů programu proveden numerický experiment zkoumající vliv vybraných analytických modelů a velikosti vstupních chyb terestrických měření na výslednou globální chybu.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Výstupy jeví nejnižší chyby pro analytický model dle </a:t>
            </a:r>
            <a:r>
              <a:rPr lang="cs-CZ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Sansa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 &amp; </a:t>
            </a:r>
            <a:r>
              <a:rPr lang="cs-CZ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Siderise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Zjištěn výrazný nárůst závislosti výsledné globální chyby na vstupních terestrických chybách se zvětšením integračního poloměru.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Vytvořené vztahy umožňují výpočet globální chyby bez využití zákona o šíření chyb a práce s rozměrnými maticemi.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P</a:t>
            </a:r>
            <a:r>
              <a:rPr lang="cs-CZ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lánováno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 odvození globálních středních chyb i pro výpočty z dalších </a:t>
            </a:r>
            <a:r>
              <a:rPr lang="cs-CZ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funkcionálů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 tíhového pole (druhé a třetí derivace poruchového tíhového potenciálu).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12/13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225A0D9-C9B4-9B5C-9721-593875259736}"/>
              </a:ext>
            </a:extLst>
          </p:cNvPr>
          <p:cNvGrpSpPr/>
          <p:nvPr/>
        </p:nvGrpSpPr>
        <p:grpSpPr>
          <a:xfrm>
            <a:off x="515922" y="1090401"/>
            <a:ext cx="8112155" cy="2483321"/>
            <a:chOff x="515922" y="1090401"/>
            <a:chExt cx="8112155" cy="2483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>
                  <a:extLst>
                    <a:ext uri="{FF2B5EF4-FFF2-40B4-BE49-F238E27FC236}">
                      <a16:creationId xmlns:a16="http://schemas.microsoft.com/office/drawing/2014/main" id="{F074D3FD-4B0A-1D57-B196-CF1A9375918D}"/>
                    </a:ext>
                  </a:extLst>
                </p:cNvPr>
                <p:cNvSpPr txBox="1"/>
                <p:nvPr/>
              </p:nvSpPr>
              <p:spPr>
                <a:xfrm>
                  <a:off x="515922" y="1090401"/>
                  <a:ext cx="8112155" cy="141583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cs-CZ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ℋ</m:t>
                                    </m:r>
                                  </m:e>
                                </m:d>
                              </m:sup>
                            </m:sSup>
                          </m:sub>
                          <m:sup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ℋ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sub>
                                  <m:sup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Ω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nary>
                          </m:e>
                        </m:d>
                        <m:r>
                          <a:rPr lang="cs-CZ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{"/>
                            <m:endChr m:val="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sup>
                                        </m:sSup>
                                        <m:f>
                                          <m:f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d>
                                              <m:dPr>
                                                <m:ctrlP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ℋ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ℋ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"/>
                            <m:endChr m:val="}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ℋ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cs-CZ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sSubSup>
                              <m:sSub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" name="TextovéPole 3">
                  <a:extLst>
                    <a:ext uri="{FF2B5EF4-FFF2-40B4-BE49-F238E27FC236}">
                      <a16:creationId xmlns:a16="http://schemas.microsoft.com/office/drawing/2014/main" id="{F074D3FD-4B0A-1D57-B196-CF1A937591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22" y="1090401"/>
                  <a:ext cx="8112155" cy="1415837"/>
                </a:xfrm>
                <a:prstGeom prst="rect">
                  <a:avLst/>
                </a:prstGeom>
                <a:blipFill>
                  <a:blip r:embed="rId3"/>
                  <a:stretch>
                    <a:fillRect t="-55319" b="-29787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DBFE19FA-8952-7ECE-9A07-0C0983C84B47}"/>
                </a:ext>
              </a:extLst>
            </p:cNvPr>
            <p:cNvGrpSpPr/>
            <p:nvPr/>
          </p:nvGrpSpPr>
          <p:grpSpPr>
            <a:xfrm>
              <a:off x="515922" y="1881588"/>
              <a:ext cx="8112155" cy="1692134"/>
              <a:chOff x="477518" y="2521815"/>
              <a:chExt cx="8112155" cy="16921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>
                    <a:extLst>
                      <a:ext uri="{FF2B5EF4-FFF2-40B4-BE49-F238E27FC236}">
                        <a16:creationId xmlns:a16="http://schemas.microsoft.com/office/drawing/2014/main" id="{216849BC-5F0B-6845-9CA6-D8E4DAA07E09}"/>
                      </a:ext>
                    </a:extLst>
                  </p:cNvPr>
                  <p:cNvSpPr txBox="1"/>
                  <p:nvPr/>
                </p:nvSpPr>
                <p:spPr>
                  <a:xfrm>
                    <a:off x="477518" y="3618080"/>
                    <a:ext cx="1958829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27" name="TextovéPole 26">
                    <a:extLst>
                      <a:ext uri="{FF2B5EF4-FFF2-40B4-BE49-F238E27FC236}">
                        <a16:creationId xmlns:a16="http://schemas.microsoft.com/office/drawing/2014/main" id="{216849BC-5F0B-6845-9CA6-D8E4DAA07E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518" y="3618080"/>
                    <a:ext cx="1958829" cy="5958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ovéPole 27">
                    <a:extLst>
                      <a:ext uri="{FF2B5EF4-FFF2-40B4-BE49-F238E27FC236}">
                        <a16:creationId xmlns:a16="http://schemas.microsoft.com/office/drawing/2014/main" id="{7E70EF6B-2D4D-707E-4C71-D2E439B09E1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2569" y="3618080"/>
                    <a:ext cx="1942051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28" name="TextovéPole 27">
                    <a:extLst>
                      <a:ext uri="{FF2B5EF4-FFF2-40B4-BE49-F238E27FC236}">
                        <a16:creationId xmlns:a16="http://schemas.microsoft.com/office/drawing/2014/main" id="{7E70EF6B-2D4D-707E-4C71-D2E439B09E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569" y="3618080"/>
                    <a:ext cx="1942051" cy="5958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26945958-294A-CC94-6A2D-0BFE52932D76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734" y="3618080"/>
                    <a:ext cx="1874939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p>
                          </m:sSubSup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26945958-294A-CC94-6A2D-0BFE52932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4734" y="3618080"/>
                    <a:ext cx="1874939" cy="595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F8941DA1-B30C-17FA-FAE0-42855C9B8F97}"/>
                  </a:ext>
                </a:extLst>
              </p:cNvPr>
              <p:cNvSpPr/>
              <p:nvPr/>
            </p:nvSpPr>
            <p:spPr>
              <a:xfrm>
                <a:off x="3562569" y="2521815"/>
                <a:ext cx="689283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F90E5CD0-BD70-3718-487F-B5AB66570CB6}"/>
                  </a:ext>
                </a:extLst>
              </p:cNvPr>
              <p:cNvSpPr/>
              <p:nvPr/>
            </p:nvSpPr>
            <p:spPr>
              <a:xfrm>
                <a:off x="5634990" y="2522281"/>
                <a:ext cx="689283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EBCF59E9-838C-5979-6E6B-67521569962D}"/>
                  </a:ext>
                </a:extLst>
              </p:cNvPr>
              <p:cNvSpPr/>
              <p:nvPr/>
            </p:nvSpPr>
            <p:spPr>
              <a:xfrm>
                <a:off x="7891780" y="2521815"/>
                <a:ext cx="487680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12FAF9DF-86C5-D3D4-4E30-BC96AD10A574}"/>
                  </a:ext>
                </a:extLst>
              </p:cNvPr>
              <p:cNvCxnSpPr>
                <a:cxnSpLocks/>
                <a:stCxn id="30" idx="2"/>
                <a:endCxn id="27" idx="0"/>
              </p:cNvCxnSpPr>
              <p:nvPr/>
            </p:nvCxnSpPr>
            <p:spPr>
              <a:xfrm flipH="1">
                <a:off x="1456933" y="2852257"/>
                <a:ext cx="2450278" cy="76582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>
                <a:extLst>
                  <a:ext uri="{FF2B5EF4-FFF2-40B4-BE49-F238E27FC236}">
                    <a16:creationId xmlns:a16="http://schemas.microsoft.com/office/drawing/2014/main" id="{425C3517-0C20-AA77-CF5F-D5C250EF4706}"/>
                  </a:ext>
                </a:extLst>
              </p:cNvPr>
              <p:cNvCxnSpPr>
                <a:cxnSpLocks/>
                <a:stCxn id="31" idx="2"/>
                <a:endCxn id="28" idx="0"/>
              </p:cNvCxnSpPr>
              <p:nvPr/>
            </p:nvCxnSpPr>
            <p:spPr>
              <a:xfrm flipH="1">
                <a:off x="4533595" y="2852723"/>
                <a:ext cx="1446037" cy="765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B9B7851D-385E-C60B-8C14-74374FA4442D}"/>
                  </a:ext>
                </a:extLst>
              </p:cNvPr>
              <p:cNvCxnSpPr>
                <a:cxnSpLocks/>
                <a:stCxn id="32" idx="2"/>
                <a:endCxn id="29" idx="0"/>
              </p:cNvCxnSpPr>
              <p:nvPr/>
            </p:nvCxnSpPr>
            <p:spPr>
              <a:xfrm flipH="1">
                <a:off x="7652204" y="2852257"/>
                <a:ext cx="483416" cy="76582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A324BE89-76CA-7FE0-37DF-2F3673CE9A27}"/>
              </a:ext>
            </a:extLst>
          </p:cNvPr>
          <p:cNvGrpSpPr/>
          <p:nvPr/>
        </p:nvGrpSpPr>
        <p:grpSpPr>
          <a:xfrm>
            <a:off x="600544" y="1413159"/>
            <a:ext cx="7942908" cy="1959960"/>
            <a:chOff x="654049" y="1563146"/>
            <a:chExt cx="7942908" cy="1959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0D20A2F2-66DD-CD41-6955-28A3A962855B}"/>
                    </a:ext>
                  </a:extLst>
                </p:cNvPr>
                <p:cNvSpPr txBox="1"/>
                <p:nvPr/>
              </p:nvSpPr>
              <p:spPr>
                <a:xfrm>
                  <a:off x="1921147" y="1563146"/>
                  <a:ext cx="5408714" cy="67999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  <m:r>
                          <a:rPr lang="cs-CZ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𝜋𝛾</m:t>
                            </m:r>
                          </m:den>
                        </m:f>
                        <m:nary>
                          <m:naryPr>
                            <m:limLoc m:val="subSup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  <m:sup/>
                          <m:e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p>
                                    <m:r>
                                      <a:rPr lang="cs-CZ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sSup>
                              <m:s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  <m:r>
                          <a:rPr lang="cs-CZ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cs-CZ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cs-CZ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  <m:sup>
                                    <m:r>
                                      <a:rPr lang="cs-CZ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0D20A2F2-66DD-CD41-6955-28A3A9628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147" y="1563146"/>
                  <a:ext cx="5408714" cy="679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776A3F8F-D9E4-6048-283A-948CB0EF6DA2}"/>
                    </a:ext>
                  </a:extLst>
                </p:cNvPr>
                <p:cNvSpPr txBox="1"/>
                <p:nvPr/>
              </p:nvSpPr>
              <p:spPr>
                <a:xfrm>
                  <a:off x="654049" y="2766360"/>
                  <a:ext cx="7942908" cy="75674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𝛺</m:t>
                            </m:r>
                          </m:e>
                        </m:d>
                        <m:r>
                          <a:rPr lang="cs-CZ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𝜋𝛾</m:t>
                            </m:r>
                          </m:den>
                        </m:f>
                        <m:nary>
                          <m:naryPr>
                            <m:ctrlP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sSubSup>
                              <m:sSubSup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𝛺</m:t>
                                        </m:r>
                                      </m:e>
                                      <m:sup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func>
                                  <m:funcPr>
                                    <m:ctrlP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𝛺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cs-CZ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</m:d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𝒲</m:t>
                            </m:r>
                            <m:d>
                              <m:d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cs-CZ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cs-CZ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  <m:sSup>
                              <m:sSup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  <m:sup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  <m:r>
                          <a:rPr lang="cs-CZ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cs-CZ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𝒲</m:t>
                                </m:r>
                              </m:sup>
                            </m:sSubSup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+1)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cs-CZ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𝛺</m:t>
                                    </m:r>
                                  </m:e>
                                  <m:sup>
                                    <m:r>
                                      <a:rPr lang="cs-CZ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776A3F8F-D9E4-6048-283A-948CB0EF6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49" y="2766360"/>
                  <a:ext cx="7942908" cy="7567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Obrázek 43">
            <a:extLst>
              <a:ext uri="{FF2B5EF4-FFF2-40B4-BE49-F238E27FC236}">
                <a16:creationId xmlns:a16="http://schemas.microsoft.com/office/drawing/2014/main" id="{A34084D0-300A-AB60-AFD7-9EAD896B2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5673" r="8730" b="2573"/>
          <a:stretch/>
        </p:blipFill>
        <p:spPr bwMode="auto">
          <a:xfrm>
            <a:off x="1572378" y="853841"/>
            <a:ext cx="5984712" cy="3221673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38A9CD98-AEA1-16C8-06F2-6FF1841F01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5155" r="8467"/>
          <a:stretch/>
        </p:blipFill>
        <p:spPr bwMode="auto">
          <a:xfrm>
            <a:off x="1577921" y="791785"/>
            <a:ext cx="5984712" cy="333107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2" y="158516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Děkuji za pozornost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C34710-2D84-D64C-D462-3E0137087339}"/>
              </a:ext>
            </a:extLst>
          </p:cNvPr>
          <p:cNvSpPr txBox="1"/>
          <p:nvPr/>
        </p:nvSpPr>
        <p:spPr>
          <a:xfrm>
            <a:off x="175377" y="48145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 Belinger (belinger@ntis.zcu.cz)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5C9F44-9151-7627-A2BE-A351B88FC3A7}"/>
              </a:ext>
            </a:extLst>
          </p:cNvPr>
          <p:cNvSpPr txBox="1"/>
          <p:nvPr/>
        </p:nvSpPr>
        <p:spPr>
          <a:xfrm>
            <a:off x="171312" y="41834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Tato práce byla podpořena projekty GAČR 23-07031S, 21-13713S</a:t>
            </a:r>
          </a:p>
          <a:p>
            <a:r>
              <a:rPr lang="cs-CZ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a projektem specifického výzkumu ZČU v Plzni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CD9A70-0955-560F-3C90-E3F5683E2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0629" y="790793"/>
            <a:ext cx="2925365" cy="33293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6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4164642-5C8E-E842-2D7C-C44B0A3F14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40100" lvl="7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3340100" lvl="7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3340100" lvl="7" indent="0">
              <a:buFont typeface="Arial"/>
              <a:buNone/>
            </a:pPr>
            <a:endParaRPr lang="cs-CZ" sz="24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Základní motivace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Teoretické podklady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Numerický experiment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Výsledky experimentu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Zhodnocení 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6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25096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Základní motivace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164642-5C8E-E842-2D7C-C44B0A3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0680"/>
            <a:ext cx="8520600" cy="341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Modelování tíhového pole Země pomocí integrálních transformací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Využití možnosti kombinace terestrických a družicových měření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Odvození globálních chyb ve výšce geoidu z dostupných měření</a:t>
            </a:r>
          </a:p>
        </p:txBody>
      </p:sp>
      <p:grpSp>
        <p:nvGrpSpPr>
          <p:cNvPr id="65" name="Skupina 64"/>
          <p:cNvGrpSpPr/>
          <p:nvPr/>
        </p:nvGrpSpPr>
        <p:grpSpPr>
          <a:xfrm>
            <a:off x="241300" y="2381250"/>
            <a:ext cx="4837937" cy="2686051"/>
            <a:chOff x="241300" y="2381250"/>
            <a:chExt cx="4837937" cy="2686051"/>
          </a:xfrm>
        </p:grpSpPr>
        <p:cxnSp>
          <p:nvCxnSpPr>
            <p:cNvPr id="13" name="Přímá spojnice 12"/>
            <p:cNvCxnSpPr>
              <a:stCxn id="11" idx="0"/>
            </p:cNvCxnSpPr>
            <p:nvPr/>
          </p:nvCxnSpPr>
          <p:spPr>
            <a:xfrm flipV="1">
              <a:off x="2394479" y="2381250"/>
              <a:ext cx="0" cy="218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478395" y="2678708"/>
              <a:ext cx="4299496" cy="900169"/>
            </a:xfrm>
            <a:custGeom>
              <a:avLst/>
              <a:gdLst>
                <a:gd name="connsiteX0" fmla="*/ 0 w 4299496"/>
                <a:gd name="connsiteY0" fmla="*/ 100826 h 900169"/>
                <a:gd name="connsiteX1" fmla="*/ 2173971 w 4299496"/>
                <a:gd name="connsiteY1" fmla="*/ 70548 h 900169"/>
                <a:gd name="connsiteX2" fmla="*/ 4299496 w 4299496"/>
                <a:gd name="connsiteY2" fmla="*/ 900169 h 9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9496" h="900169">
                  <a:moveTo>
                    <a:pt x="0" y="100826"/>
                  </a:moveTo>
                  <a:cubicBezTo>
                    <a:pt x="728694" y="19075"/>
                    <a:pt x="1457388" y="-62676"/>
                    <a:pt x="2173971" y="70548"/>
                  </a:cubicBezTo>
                  <a:cubicBezTo>
                    <a:pt x="2890554" y="203772"/>
                    <a:pt x="3968455" y="715472"/>
                    <a:pt x="4299496" y="90016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 rot="428454">
              <a:off x="2172010" y="2598642"/>
              <a:ext cx="417838" cy="2180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7" name="Přímá spojnice 16"/>
            <p:cNvCxnSpPr>
              <a:stCxn id="11" idx="2"/>
            </p:cNvCxnSpPr>
            <p:nvPr/>
          </p:nvCxnSpPr>
          <p:spPr>
            <a:xfrm flipH="1">
              <a:off x="2279650" y="2815799"/>
              <a:ext cx="87729" cy="2004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/>
            <p:cNvSpPr/>
            <p:nvPr/>
          </p:nvSpPr>
          <p:spPr>
            <a:xfrm>
              <a:off x="554038" y="2732088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/>
            <p:cNvSpPr/>
            <p:nvPr/>
          </p:nvSpPr>
          <p:spPr>
            <a:xfrm>
              <a:off x="825500" y="2700338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1099345" y="2680082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vál 22"/>
            <p:cNvSpPr/>
            <p:nvPr/>
          </p:nvSpPr>
          <p:spPr>
            <a:xfrm>
              <a:off x="1377950" y="2654468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Ovál 23"/>
            <p:cNvSpPr/>
            <p:nvPr/>
          </p:nvSpPr>
          <p:spPr>
            <a:xfrm>
              <a:off x="1647032" y="2646958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Ovál 24"/>
            <p:cNvSpPr/>
            <p:nvPr/>
          </p:nvSpPr>
          <p:spPr>
            <a:xfrm>
              <a:off x="1918494" y="2648332"/>
              <a:ext cx="63500" cy="63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7" name="Skupina 56"/>
            <p:cNvGrpSpPr/>
            <p:nvPr/>
          </p:nvGrpSpPr>
          <p:grpSpPr>
            <a:xfrm>
              <a:off x="241300" y="4069556"/>
              <a:ext cx="3943140" cy="859726"/>
              <a:chOff x="241300" y="4069556"/>
              <a:chExt cx="3943140" cy="859726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282133" y="4196000"/>
                <a:ext cx="3902307" cy="733282"/>
              </a:xfrm>
              <a:custGeom>
                <a:avLst/>
                <a:gdLst>
                  <a:gd name="connsiteX0" fmla="*/ 0 w 3718157"/>
                  <a:gd name="connsiteY0" fmla="*/ 169565 h 696405"/>
                  <a:gd name="connsiteX1" fmla="*/ 266448 w 3718157"/>
                  <a:gd name="connsiteY1" fmla="*/ 90842 h 696405"/>
                  <a:gd name="connsiteX2" fmla="*/ 605563 w 3718157"/>
                  <a:gd name="connsiteY2" fmla="*/ 54508 h 696405"/>
                  <a:gd name="connsiteX3" fmla="*/ 896234 w 3718157"/>
                  <a:gd name="connsiteY3" fmla="*/ 102953 h 696405"/>
                  <a:gd name="connsiteX4" fmla="*/ 1168737 w 3718157"/>
                  <a:gd name="connsiteY4" fmla="*/ 8 h 696405"/>
                  <a:gd name="connsiteX5" fmla="*/ 1417018 w 3718157"/>
                  <a:gd name="connsiteY5" fmla="*/ 96898 h 696405"/>
                  <a:gd name="connsiteX6" fmla="*/ 1737966 w 3718157"/>
                  <a:gd name="connsiteY6" fmla="*/ 54508 h 696405"/>
                  <a:gd name="connsiteX7" fmla="*/ 1913579 w 3718157"/>
                  <a:gd name="connsiteY7" fmla="*/ 133232 h 696405"/>
                  <a:gd name="connsiteX8" fmla="*/ 2301140 w 3718157"/>
                  <a:gd name="connsiteY8" fmla="*/ 96898 h 696405"/>
                  <a:gd name="connsiteX9" fmla="*/ 2670533 w 3718157"/>
                  <a:gd name="connsiteY9" fmla="*/ 163510 h 696405"/>
                  <a:gd name="connsiteX10" fmla="*/ 2888536 w 3718157"/>
                  <a:gd name="connsiteY10" fmla="*/ 290678 h 696405"/>
                  <a:gd name="connsiteX11" fmla="*/ 3185261 w 3718157"/>
                  <a:gd name="connsiteY11" fmla="*/ 399679 h 696405"/>
                  <a:gd name="connsiteX12" fmla="*/ 3336652 w 3718157"/>
                  <a:gd name="connsiteY12" fmla="*/ 514736 h 696405"/>
                  <a:gd name="connsiteX13" fmla="*/ 3536488 w 3718157"/>
                  <a:gd name="connsiteY13" fmla="*/ 587404 h 696405"/>
                  <a:gd name="connsiteX14" fmla="*/ 3718157 w 3718157"/>
                  <a:gd name="connsiteY14" fmla="*/ 696405 h 696405"/>
                  <a:gd name="connsiteX0" fmla="*/ 0 w 3718157"/>
                  <a:gd name="connsiteY0" fmla="*/ 172389 h 699229"/>
                  <a:gd name="connsiteX1" fmla="*/ 266448 w 3718157"/>
                  <a:gd name="connsiteY1" fmla="*/ 93666 h 699229"/>
                  <a:gd name="connsiteX2" fmla="*/ 605563 w 3718157"/>
                  <a:gd name="connsiteY2" fmla="*/ 57332 h 699229"/>
                  <a:gd name="connsiteX3" fmla="*/ 896234 w 3718157"/>
                  <a:gd name="connsiteY3" fmla="*/ 105777 h 699229"/>
                  <a:gd name="connsiteX4" fmla="*/ 1168737 w 3718157"/>
                  <a:gd name="connsiteY4" fmla="*/ 2832 h 699229"/>
                  <a:gd name="connsiteX5" fmla="*/ 1391618 w 3718157"/>
                  <a:gd name="connsiteY5" fmla="*/ 239422 h 699229"/>
                  <a:gd name="connsiteX6" fmla="*/ 1737966 w 3718157"/>
                  <a:gd name="connsiteY6" fmla="*/ 57332 h 699229"/>
                  <a:gd name="connsiteX7" fmla="*/ 1913579 w 3718157"/>
                  <a:gd name="connsiteY7" fmla="*/ 136056 h 699229"/>
                  <a:gd name="connsiteX8" fmla="*/ 2301140 w 3718157"/>
                  <a:gd name="connsiteY8" fmla="*/ 99722 h 699229"/>
                  <a:gd name="connsiteX9" fmla="*/ 2670533 w 3718157"/>
                  <a:gd name="connsiteY9" fmla="*/ 166334 h 699229"/>
                  <a:gd name="connsiteX10" fmla="*/ 2888536 w 3718157"/>
                  <a:gd name="connsiteY10" fmla="*/ 293502 h 699229"/>
                  <a:gd name="connsiteX11" fmla="*/ 3185261 w 3718157"/>
                  <a:gd name="connsiteY11" fmla="*/ 402503 h 699229"/>
                  <a:gd name="connsiteX12" fmla="*/ 3336652 w 3718157"/>
                  <a:gd name="connsiteY12" fmla="*/ 517560 h 699229"/>
                  <a:gd name="connsiteX13" fmla="*/ 3536488 w 3718157"/>
                  <a:gd name="connsiteY13" fmla="*/ 590228 h 699229"/>
                  <a:gd name="connsiteX14" fmla="*/ 3718157 w 3718157"/>
                  <a:gd name="connsiteY14" fmla="*/ 699229 h 699229"/>
                  <a:gd name="connsiteX0" fmla="*/ 0 w 3718157"/>
                  <a:gd name="connsiteY0" fmla="*/ 117269 h 644109"/>
                  <a:gd name="connsiteX1" fmla="*/ 266448 w 3718157"/>
                  <a:gd name="connsiteY1" fmla="*/ 38546 h 644109"/>
                  <a:gd name="connsiteX2" fmla="*/ 605563 w 3718157"/>
                  <a:gd name="connsiteY2" fmla="*/ 2212 h 644109"/>
                  <a:gd name="connsiteX3" fmla="*/ 896234 w 3718157"/>
                  <a:gd name="connsiteY3" fmla="*/ 50657 h 644109"/>
                  <a:gd name="connsiteX4" fmla="*/ 1022687 w 3718157"/>
                  <a:gd name="connsiteY4" fmla="*/ 284262 h 644109"/>
                  <a:gd name="connsiteX5" fmla="*/ 1391618 w 3718157"/>
                  <a:gd name="connsiteY5" fmla="*/ 184302 h 644109"/>
                  <a:gd name="connsiteX6" fmla="*/ 1737966 w 3718157"/>
                  <a:gd name="connsiteY6" fmla="*/ 2212 h 644109"/>
                  <a:gd name="connsiteX7" fmla="*/ 1913579 w 3718157"/>
                  <a:gd name="connsiteY7" fmla="*/ 80936 h 644109"/>
                  <a:gd name="connsiteX8" fmla="*/ 2301140 w 3718157"/>
                  <a:gd name="connsiteY8" fmla="*/ 44602 h 644109"/>
                  <a:gd name="connsiteX9" fmla="*/ 2670533 w 3718157"/>
                  <a:gd name="connsiteY9" fmla="*/ 111214 h 644109"/>
                  <a:gd name="connsiteX10" fmla="*/ 2888536 w 3718157"/>
                  <a:gd name="connsiteY10" fmla="*/ 238382 h 644109"/>
                  <a:gd name="connsiteX11" fmla="*/ 3185261 w 3718157"/>
                  <a:gd name="connsiteY11" fmla="*/ 347383 h 644109"/>
                  <a:gd name="connsiteX12" fmla="*/ 3336652 w 3718157"/>
                  <a:gd name="connsiteY12" fmla="*/ 462440 h 644109"/>
                  <a:gd name="connsiteX13" fmla="*/ 3536488 w 3718157"/>
                  <a:gd name="connsiteY13" fmla="*/ 535108 h 644109"/>
                  <a:gd name="connsiteX14" fmla="*/ 3718157 w 3718157"/>
                  <a:gd name="connsiteY14" fmla="*/ 644109 h 644109"/>
                  <a:gd name="connsiteX0" fmla="*/ 0 w 3718157"/>
                  <a:gd name="connsiteY0" fmla="*/ 127668 h 654508"/>
                  <a:gd name="connsiteX1" fmla="*/ 266448 w 3718157"/>
                  <a:gd name="connsiteY1" fmla="*/ 48945 h 654508"/>
                  <a:gd name="connsiteX2" fmla="*/ 605563 w 3718157"/>
                  <a:gd name="connsiteY2" fmla="*/ 12611 h 654508"/>
                  <a:gd name="connsiteX3" fmla="*/ 546984 w 3718157"/>
                  <a:gd name="connsiteY3" fmla="*/ 270606 h 654508"/>
                  <a:gd name="connsiteX4" fmla="*/ 1022687 w 3718157"/>
                  <a:gd name="connsiteY4" fmla="*/ 294661 h 654508"/>
                  <a:gd name="connsiteX5" fmla="*/ 1391618 w 3718157"/>
                  <a:gd name="connsiteY5" fmla="*/ 194701 h 654508"/>
                  <a:gd name="connsiteX6" fmla="*/ 1737966 w 3718157"/>
                  <a:gd name="connsiteY6" fmla="*/ 12611 h 654508"/>
                  <a:gd name="connsiteX7" fmla="*/ 1913579 w 3718157"/>
                  <a:gd name="connsiteY7" fmla="*/ 91335 h 654508"/>
                  <a:gd name="connsiteX8" fmla="*/ 2301140 w 3718157"/>
                  <a:gd name="connsiteY8" fmla="*/ 55001 h 654508"/>
                  <a:gd name="connsiteX9" fmla="*/ 2670533 w 3718157"/>
                  <a:gd name="connsiteY9" fmla="*/ 121613 h 654508"/>
                  <a:gd name="connsiteX10" fmla="*/ 2888536 w 3718157"/>
                  <a:gd name="connsiteY10" fmla="*/ 248781 h 654508"/>
                  <a:gd name="connsiteX11" fmla="*/ 3185261 w 3718157"/>
                  <a:gd name="connsiteY11" fmla="*/ 357782 h 654508"/>
                  <a:gd name="connsiteX12" fmla="*/ 3336652 w 3718157"/>
                  <a:gd name="connsiteY12" fmla="*/ 472839 h 654508"/>
                  <a:gd name="connsiteX13" fmla="*/ 3536488 w 3718157"/>
                  <a:gd name="connsiteY13" fmla="*/ 545507 h 654508"/>
                  <a:gd name="connsiteX14" fmla="*/ 3718157 w 3718157"/>
                  <a:gd name="connsiteY14" fmla="*/ 654508 h 654508"/>
                  <a:gd name="connsiteX0" fmla="*/ 0 w 3718157"/>
                  <a:gd name="connsiteY0" fmla="*/ 117269 h 644109"/>
                  <a:gd name="connsiteX1" fmla="*/ 266448 w 3718157"/>
                  <a:gd name="connsiteY1" fmla="*/ 38546 h 644109"/>
                  <a:gd name="connsiteX2" fmla="*/ 326163 w 3718157"/>
                  <a:gd name="connsiteY2" fmla="*/ 173662 h 644109"/>
                  <a:gd name="connsiteX3" fmla="*/ 546984 w 3718157"/>
                  <a:gd name="connsiteY3" fmla="*/ 260207 h 644109"/>
                  <a:gd name="connsiteX4" fmla="*/ 1022687 w 3718157"/>
                  <a:gd name="connsiteY4" fmla="*/ 284262 h 644109"/>
                  <a:gd name="connsiteX5" fmla="*/ 1391618 w 3718157"/>
                  <a:gd name="connsiteY5" fmla="*/ 184302 h 644109"/>
                  <a:gd name="connsiteX6" fmla="*/ 1737966 w 3718157"/>
                  <a:gd name="connsiteY6" fmla="*/ 2212 h 644109"/>
                  <a:gd name="connsiteX7" fmla="*/ 1913579 w 3718157"/>
                  <a:gd name="connsiteY7" fmla="*/ 80936 h 644109"/>
                  <a:gd name="connsiteX8" fmla="*/ 2301140 w 3718157"/>
                  <a:gd name="connsiteY8" fmla="*/ 44602 h 644109"/>
                  <a:gd name="connsiteX9" fmla="*/ 2670533 w 3718157"/>
                  <a:gd name="connsiteY9" fmla="*/ 111214 h 644109"/>
                  <a:gd name="connsiteX10" fmla="*/ 2888536 w 3718157"/>
                  <a:gd name="connsiteY10" fmla="*/ 238382 h 644109"/>
                  <a:gd name="connsiteX11" fmla="*/ 3185261 w 3718157"/>
                  <a:gd name="connsiteY11" fmla="*/ 347383 h 644109"/>
                  <a:gd name="connsiteX12" fmla="*/ 3336652 w 3718157"/>
                  <a:gd name="connsiteY12" fmla="*/ 462440 h 644109"/>
                  <a:gd name="connsiteX13" fmla="*/ 3536488 w 3718157"/>
                  <a:gd name="connsiteY13" fmla="*/ 535108 h 644109"/>
                  <a:gd name="connsiteX14" fmla="*/ 3718157 w 3718157"/>
                  <a:gd name="connsiteY14" fmla="*/ 644109 h 644109"/>
                  <a:gd name="connsiteX0" fmla="*/ 0 w 3718157"/>
                  <a:gd name="connsiteY0" fmla="*/ 117269 h 644109"/>
                  <a:gd name="connsiteX1" fmla="*/ 107698 w 3718157"/>
                  <a:gd name="connsiteY1" fmla="*/ 241746 h 644109"/>
                  <a:gd name="connsiteX2" fmla="*/ 326163 w 3718157"/>
                  <a:gd name="connsiteY2" fmla="*/ 173662 h 644109"/>
                  <a:gd name="connsiteX3" fmla="*/ 546984 w 3718157"/>
                  <a:gd name="connsiteY3" fmla="*/ 260207 h 644109"/>
                  <a:gd name="connsiteX4" fmla="*/ 1022687 w 3718157"/>
                  <a:gd name="connsiteY4" fmla="*/ 284262 h 644109"/>
                  <a:gd name="connsiteX5" fmla="*/ 1391618 w 3718157"/>
                  <a:gd name="connsiteY5" fmla="*/ 184302 h 644109"/>
                  <a:gd name="connsiteX6" fmla="*/ 1737966 w 3718157"/>
                  <a:gd name="connsiteY6" fmla="*/ 2212 h 644109"/>
                  <a:gd name="connsiteX7" fmla="*/ 1913579 w 3718157"/>
                  <a:gd name="connsiteY7" fmla="*/ 80936 h 644109"/>
                  <a:gd name="connsiteX8" fmla="*/ 2301140 w 3718157"/>
                  <a:gd name="connsiteY8" fmla="*/ 44602 h 644109"/>
                  <a:gd name="connsiteX9" fmla="*/ 2670533 w 3718157"/>
                  <a:gd name="connsiteY9" fmla="*/ 111214 h 644109"/>
                  <a:gd name="connsiteX10" fmla="*/ 2888536 w 3718157"/>
                  <a:gd name="connsiteY10" fmla="*/ 238382 h 644109"/>
                  <a:gd name="connsiteX11" fmla="*/ 3185261 w 3718157"/>
                  <a:gd name="connsiteY11" fmla="*/ 347383 h 644109"/>
                  <a:gd name="connsiteX12" fmla="*/ 3336652 w 3718157"/>
                  <a:gd name="connsiteY12" fmla="*/ 462440 h 644109"/>
                  <a:gd name="connsiteX13" fmla="*/ 3536488 w 3718157"/>
                  <a:gd name="connsiteY13" fmla="*/ 535108 h 644109"/>
                  <a:gd name="connsiteX14" fmla="*/ 3718157 w 3718157"/>
                  <a:gd name="connsiteY14" fmla="*/ 644109 h 644109"/>
                  <a:gd name="connsiteX0" fmla="*/ 0 w 3902307"/>
                  <a:gd name="connsiteY0" fmla="*/ 390319 h 644109"/>
                  <a:gd name="connsiteX1" fmla="*/ 291848 w 3902307"/>
                  <a:gd name="connsiteY1" fmla="*/ 241746 h 644109"/>
                  <a:gd name="connsiteX2" fmla="*/ 510313 w 3902307"/>
                  <a:gd name="connsiteY2" fmla="*/ 173662 h 644109"/>
                  <a:gd name="connsiteX3" fmla="*/ 731134 w 3902307"/>
                  <a:gd name="connsiteY3" fmla="*/ 260207 h 644109"/>
                  <a:gd name="connsiteX4" fmla="*/ 1206837 w 3902307"/>
                  <a:gd name="connsiteY4" fmla="*/ 284262 h 644109"/>
                  <a:gd name="connsiteX5" fmla="*/ 1575768 w 3902307"/>
                  <a:gd name="connsiteY5" fmla="*/ 184302 h 644109"/>
                  <a:gd name="connsiteX6" fmla="*/ 1922116 w 3902307"/>
                  <a:gd name="connsiteY6" fmla="*/ 2212 h 644109"/>
                  <a:gd name="connsiteX7" fmla="*/ 2097729 w 3902307"/>
                  <a:gd name="connsiteY7" fmla="*/ 80936 h 644109"/>
                  <a:gd name="connsiteX8" fmla="*/ 2485290 w 3902307"/>
                  <a:gd name="connsiteY8" fmla="*/ 44602 h 644109"/>
                  <a:gd name="connsiteX9" fmla="*/ 2854683 w 3902307"/>
                  <a:gd name="connsiteY9" fmla="*/ 111214 h 644109"/>
                  <a:gd name="connsiteX10" fmla="*/ 3072686 w 3902307"/>
                  <a:gd name="connsiteY10" fmla="*/ 238382 h 644109"/>
                  <a:gd name="connsiteX11" fmla="*/ 3369411 w 3902307"/>
                  <a:gd name="connsiteY11" fmla="*/ 347383 h 644109"/>
                  <a:gd name="connsiteX12" fmla="*/ 3520802 w 3902307"/>
                  <a:gd name="connsiteY12" fmla="*/ 462440 h 644109"/>
                  <a:gd name="connsiteX13" fmla="*/ 3720638 w 3902307"/>
                  <a:gd name="connsiteY13" fmla="*/ 535108 h 644109"/>
                  <a:gd name="connsiteX14" fmla="*/ 3902307 w 3902307"/>
                  <a:gd name="connsiteY14" fmla="*/ 644109 h 644109"/>
                  <a:gd name="connsiteX0" fmla="*/ 0 w 3902307"/>
                  <a:gd name="connsiteY0" fmla="*/ 390319 h 644109"/>
                  <a:gd name="connsiteX1" fmla="*/ 291848 w 3902307"/>
                  <a:gd name="connsiteY1" fmla="*/ 241746 h 644109"/>
                  <a:gd name="connsiteX2" fmla="*/ 510313 w 3902307"/>
                  <a:gd name="connsiteY2" fmla="*/ 199062 h 644109"/>
                  <a:gd name="connsiteX3" fmla="*/ 731134 w 3902307"/>
                  <a:gd name="connsiteY3" fmla="*/ 260207 h 644109"/>
                  <a:gd name="connsiteX4" fmla="*/ 1206837 w 3902307"/>
                  <a:gd name="connsiteY4" fmla="*/ 284262 h 644109"/>
                  <a:gd name="connsiteX5" fmla="*/ 1575768 w 3902307"/>
                  <a:gd name="connsiteY5" fmla="*/ 184302 h 644109"/>
                  <a:gd name="connsiteX6" fmla="*/ 1922116 w 3902307"/>
                  <a:gd name="connsiteY6" fmla="*/ 2212 h 644109"/>
                  <a:gd name="connsiteX7" fmla="*/ 2097729 w 3902307"/>
                  <a:gd name="connsiteY7" fmla="*/ 80936 h 644109"/>
                  <a:gd name="connsiteX8" fmla="*/ 2485290 w 3902307"/>
                  <a:gd name="connsiteY8" fmla="*/ 44602 h 644109"/>
                  <a:gd name="connsiteX9" fmla="*/ 2854683 w 3902307"/>
                  <a:gd name="connsiteY9" fmla="*/ 111214 h 644109"/>
                  <a:gd name="connsiteX10" fmla="*/ 3072686 w 3902307"/>
                  <a:gd name="connsiteY10" fmla="*/ 238382 h 644109"/>
                  <a:gd name="connsiteX11" fmla="*/ 3369411 w 3902307"/>
                  <a:gd name="connsiteY11" fmla="*/ 347383 h 644109"/>
                  <a:gd name="connsiteX12" fmla="*/ 3520802 w 3902307"/>
                  <a:gd name="connsiteY12" fmla="*/ 462440 h 644109"/>
                  <a:gd name="connsiteX13" fmla="*/ 3720638 w 3902307"/>
                  <a:gd name="connsiteY13" fmla="*/ 535108 h 644109"/>
                  <a:gd name="connsiteX14" fmla="*/ 3902307 w 3902307"/>
                  <a:gd name="connsiteY14" fmla="*/ 644109 h 644109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3072686 w 3902307"/>
                  <a:gd name="connsiteY10" fmla="*/ 286013 h 691740"/>
                  <a:gd name="connsiteX11" fmla="*/ 3369411 w 3902307"/>
                  <a:gd name="connsiteY11" fmla="*/ 395014 h 691740"/>
                  <a:gd name="connsiteX12" fmla="*/ 3520802 w 3902307"/>
                  <a:gd name="connsiteY12" fmla="*/ 510071 h 691740"/>
                  <a:gd name="connsiteX13" fmla="*/ 3720638 w 3902307"/>
                  <a:gd name="connsiteY13" fmla="*/ 582739 h 691740"/>
                  <a:gd name="connsiteX14" fmla="*/ 3902307 w 3902307"/>
                  <a:gd name="connsiteY14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3155236 w 3902307"/>
                  <a:gd name="connsiteY10" fmla="*/ 266963 h 691740"/>
                  <a:gd name="connsiteX11" fmla="*/ 3369411 w 3902307"/>
                  <a:gd name="connsiteY11" fmla="*/ 395014 h 691740"/>
                  <a:gd name="connsiteX12" fmla="*/ 3520802 w 3902307"/>
                  <a:gd name="connsiteY12" fmla="*/ 510071 h 691740"/>
                  <a:gd name="connsiteX13" fmla="*/ 3720638 w 3902307"/>
                  <a:gd name="connsiteY13" fmla="*/ 582739 h 691740"/>
                  <a:gd name="connsiteX14" fmla="*/ 3902307 w 3902307"/>
                  <a:gd name="connsiteY14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3129836 w 3902307"/>
                  <a:gd name="connsiteY10" fmla="*/ 317763 h 691740"/>
                  <a:gd name="connsiteX11" fmla="*/ 3369411 w 3902307"/>
                  <a:gd name="connsiteY11" fmla="*/ 395014 h 691740"/>
                  <a:gd name="connsiteX12" fmla="*/ 3520802 w 3902307"/>
                  <a:gd name="connsiteY12" fmla="*/ 510071 h 691740"/>
                  <a:gd name="connsiteX13" fmla="*/ 3720638 w 3902307"/>
                  <a:gd name="connsiteY13" fmla="*/ 582739 h 691740"/>
                  <a:gd name="connsiteX14" fmla="*/ 3902307 w 3902307"/>
                  <a:gd name="connsiteY14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3129836 w 3902307"/>
                  <a:gd name="connsiteY10" fmla="*/ 317763 h 691740"/>
                  <a:gd name="connsiteX11" fmla="*/ 3369411 w 3902307"/>
                  <a:gd name="connsiteY11" fmla="*/ 395014 h 691740"/>
                  <a:gd name="connsiteX12" fmla="*/ 3520802 w 3902307"/>
                  <a:gd name="connsiteY12" fmla="*/ 510071 h 691740"/>
                  <a:gd name="connsiteX13" fmla="*/ 3629467 w 3902307"/>
                  <a:gd name="connsiteY13" fmla="*/ 512258 h 691740"/>
                  <a:gd name="connsiteX14" fmla="*/ 3720638 w 3902307"/>
                  <a:gd name="connsiteY14" fmla="*/ 582739 h 691740"/>
                  <a:gd name="connsiteX15" fmla="*/ 3902307 w 3902307"/>
                  <a:gd name="connsiteY15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3129836 w 3902307"/>
                  <a:gd name="connsiteY10" fmla="*/ 317763 h 691740"/>
                  <a:gd name="connsiteX11" fmla="*/ 3254817 w 3902307"/>
                  <a:gd name="connsiteY11" fmla="*/ 321758 h 691740"/>
                  <a:gd name="connsiteX12" fmla="*/ 3369411 w 3902307"/>
                  <a:gd name="connsiteY12" fmla="*/ 395014 h 691740"/>
                  <a:gd name="connsiteX13" fmla="*/ 3520802 w 3902307"/>
                  <a:gd name="connsiteY13" fmla="*/ 510071 h 691740"/>
                  <a:gd name="connsiteX14" fmla="*/ 3629467 w 3902307"/>
                  <a:gd name="connsiteY14" fmla="*/ 512258 h 691740"/>
                  <a:gd name="connsiteX15" fmla="*/ 3720638 w 3902307"/>
                  <a:gd name="connsiteY15" fmla="*/ 582739 h 691740"/>
                  <a:gd name="connsiteX16" fmla="*/ 3902307 w 3902307"/>
                  <a:gd name="connsiteY16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854683 w 3902307"/>
                  <a:gd name="connsiteY9" fmla="*/ 158845 h 691740"/>
                  <a:gd name="connsiteX10" fmla="*/ 2981767 w 3902307"/>
                  <a:gd name="connsiteY10" fmla="*/ 258258 h 691740"/>
                  <a:gd name="connsiteX11" fmla="*/ 3129836 w 3902307"/>
                  <a:gd name="connsiteY11" fmla="*/ 317763 h 691740"/>
                  <a:gd name="connsiteX12" fmla="*/ 3254817 w 3902307"/>
                  <a:gd name="connsiteY12" fmla="*/ 321758 h 691740"/>
                  <a:gd name="connsiteX13" fmla="*/ 3369411 w 3902307"/>
                  <a:gd name="connsiteY13" fmla="*/ 395014 h 691740"/>
                  <a:gd name="connsiteX14" fmla="*/ 3520802 w 3902307"/>
                  <a:gd name="connsiteY14" fmla="*/ 510071 h 691740"/>
                  <a:gd name="connsiteX15" fmla="*/ 3629467 w 3902307"/>
                  <a:gd name="connsiteY15" fmla="*/ 512258 h 691740"/>
                  <a:gd name="connsiteX16" fmla="*/ 3720638 w 3902307"/>
                  <a:gd name="connsiteY16" fmla="*/ 582739 h 691740"/>
                  <a:gd name="connsiteX17" fmla="*/ 3902307 w 3902307"/>
                  <a:gd name="connsiteY17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664267 w 3902307"/>
                  <a:gd name="connsiteY9" fmla="*/ 86808 h 691740"/>
                  <a:gd name="connsiteX10" fmla="*/ 2854683 w 3902307"/>
                  <a:gd name="connsiteY10" fmla="*/ 158845 h 691740"/>
                  <a:gd name="connsiteX11" fmla="*/ 2981767 w 3902307"/>
                  <a:gd name="connsiteY11" fmla="*/ 258258 h 691740"/>
                  <a:gd name="connsiteX12" fmla="*/ 3129836 w 3902307"/>
                  <a:gd name="connsiteY12" fmla="*/ 317763 h 691740"/>
                  <a:gd name="connsiteX13" fmla="*/ 3254817 w 3902307"/>
                  <a:gd name="connsiteY13" fmla="*/ 321758 h 691740"/>
                  <a:gd name="connsiteX14" fmla="*/ 3369411 w 3902307"/>
                  <a:gd name="connsiteY14" fmla="*/ 395014 h 691740"/>
                  <a:gd name="connsiteX15" fmla="*/ 3520802 w 3902307"/>
                  <a:gd name="connsiteY15" fmla="*/ 510071 h 691740"/>
                  <a:gd name="connsiteX16" fmla="*/ 3629467 w 3902307"/>
                  <a:gd name="connsiteY16" fmla="*/ 512258 h 691740"/>
                  <a:gd name="connsiteX17" fmla="*/ 3720638 w 3902307"/>
                  <a:gd name="connsiteY17" fmla="*/ 582739 h 691740"/>
                  <a:gd name="connsiteX18" fmla="*/ 3902307 w 3902307"/>
                  <a:gd name="connsiteY18" fmla="*/ 691740 h 691740"/>
                  <a:gd name="connsiteX0" fmla="*/ 0 w 3902307"/>
                  <a:gd name="connsiteY0" fmla="*/ 437950 h 691740"/>
                  <a:gd name="connsiteX1" fmla="*/ 291848 w 3902307"/>
                  <a:gd name="connsiteY1" fmla="*/ 289377 h 691740"/>
                  <a:gd name="connsiteX2" fmla="*/ 510313 w 3902307"/>
                  <a:gd name="connsiteY2" fmla="*/ 246693 h 691740"/>
                  <a:gd name="connsiteX3" fmla="*/ 731134 w 3902307"/>
                  <a:gd name="connsiteY3" fmla="*/ 307838 h 691740"/>
                  <a:gd name="connsiteX4" fmla="*/ 1206837 w 3902307"/>
                  <a:gd name="connsiteY4" fmla="*/ 331893 h 691740"/>
                  <a:gd name="connsiteX5" fmla="*/ 1575768 w 3902307"/>
                  <a:gd name="connsiteY5" fmla="*/ 231933 h 691740"/>
                  <a:gd name="connsiteX6" fmla="*/ 1922116 w 3902307"/>
                  <a:gd name="connsiteY6" fmla="*/ 49843 h 691740"/>
                  <a:gd name="connsiteX7" fmla="*/ 2199329 w 3902307"/>
                  <a:gd name="connsiteY7" fmla="*/ 1567 h 691740"/>
                  <a:gd name="connsiteX8" fmla="*/ 2485290 w 3902307"/>
                  <a:gd name="connsiteY8" fmla="*/ 92233 h 691740"/>
                  <a:gd name="connsiteX9" fmla="*/ 2664267 w 3902307"/>
                  <a:gd name="connsiteY9" fmla="*/ 86808 h 691740"/>
                  <a:gd name="connsiteX10" fmla="*/ 2854683 w 3902307"/>
                  <a:gd name="connsiteY10" fmla="*/ 158845 h 691740"/>
                  <a:gd name="connsiteX11" fmla="*/ 2981767 w 3902307"/>
                  <a:gd name="connsiteY11" fmla="*/ 258258 h 691740"/>
                  <a:gd name="connsiteX12" fmla="*/ 3129836 w 3902307"/>
                  <a:gd name="connsiteY12" fmla="*/ 317763 h 691740"/>
                  <a:gd name="connsiteX13" fmla="*/ 3254817 w 3902307"/>
                  <a:gd name="connsiteY13" fmla="*/ 321758 h 691740"/>
                  <a:gd name="connsiteX14" fmla="*/ 3369411 w 3902307"/>
                  <a:gd name="connsiteY14" fmla="*/ 395014 h 691740"/>
                  <a:gd name="connsiteX15" fmla="*/ 3520802 w 3902307"/>
                  <a:gd name="connsiteY15" fmla="*/ 510071 h 691740"/>
                  <a:gd name="connsiteX16" fmla="*/ 3629467 w 3902307"/>
                  <a:gd name="connsiteY16" fmla="*/ 512258 h 691740"/>
                  <a:gd name="connsiteX17" fmla="*/ 3720638 w 3902307"/>
                  <a:gd name="connsiteY17" fmla="*/ 582739 h 691740"/>
                  <a:gd name="connsiteX18" fmla="*/ 3794567 w 3902307"/>
                  <a:gd name="connsiteY18" fmla="*/ 671008 h 691740"/>
                  <a:gd name="connsiteX19" fmla="*/ 3902307 w 3902307"/>
                  <a:gd name="connsiteY19" fmla="*/ 691740 h 691740"/>
                  <a:gd name="connsiteX0" fmla="*/ 0 w 3902307"/>
                  <a:gd name="connsiteY0" fmla="*/ 437349 h 691139"/>
                  <a:gd name="connsiteX1" fmla="*/ 291848 w 3902307"/>
                  <a:gd name="connsiteY1" fmla="*/ 288776 h 691139"/>
                  <a:gd name="connsiteX2" fmla="*/ 510313 w 3902307"/>
                  <a:gd name="connsiteY2" fmla="*/ 246092 h 691139"/>
                  <a:gd name="connsiteX3" fmla="*/ 731134 w 3902307"/>
                  <a:gd name="connsiteY3" fmla="*/ 307237 h 691139"/>
                  <a:gd name="connsiteX4" fmla="*/ 1206837 w 3902307"/>
                  <a:gd name="connsiteY4" fmla="*/ 331292 h 691139"/>
                  <a:gd name="connsiteX5" fmla="*/ 1575768 w 3902307"/>
                  <a:gd name="connsiteY5" fmla="*/ 231332 h 691139"/>
                  <a:gd name="connsiteX6" fmla="*/ 1922116 w 3902307"/>
                  <a:gd name="connsiteY6" fmla="*/ 49242 h 691139"/>
                  <a:gd name="connsiteX7" fmla="*/ 2199329 w 3902307"/>
                  <a:gd name="connsiteY7" fmla="*/ 966 h 691139"/>
                  <a:gd name="connsiteX8" fmla="*/ 2321367 w 3902307"/>
                  <a:gd name="connsiteY8" fmla="*/ 79857 h 691139"/>
                  <a:gd name="connsiteX9" fmla="*/ 2485290 w 3902307"/>
                  <a:gd name="connsiteY9" fmla="*/ 91632 h 691139"/>
                  <a:gd name="connsiteX10" fmla="*/ 2664267 w 3902307"/>
                  <a:gd name="connsiteY10" fmla="*/ 86207 h 691139"/>
                  <a:gd name="connsiteX11" fmla="*/ 2854683 w 3902307"/>
                  <a:gd name="connsiteY11" fmla="*/ 158244 h 691139"/>
                  <a:gd name="connsiteX12" fmla="*/ 2981767 w 3902307"/>
                  <a:gd name="connsiteY12" fmla="*/ 257657 h 691139"/>
                  <a:gd name="connsiteX13" fmla="*/ 3129836 w 3902307"/>
                  <a:gd name="connsiteY13" fmla="*/ 317162 h 691139"/>
                  <a:gd name="connsiteX14" fmla="*/ 3254817 w 3902307"/>
                  <a:gd name="connsiteY14" fmla="*/ 321157 h 691139"/>
                  <a:gd name="connsiteX15" fmla="*/ 3369411 w 3902307"/>
                  <a:gd name="connsiteY15" fmla="*/ 394413 h 691139"/>
                  <a:gd name="connsiteX16" fmla="*/ 3520802 w 3902307"/>
                  <a:gd name="connsiteY16" fmla="*/ 509470 h 691139"/>
                  <a:gd name="connsiteX17" fmla="*/ 3629467 w 3902307"/>
                  <a:gd name="connsiteY17" fmla="*/ 511657 h 691139"/>
                  <a:gd name="connsiteX18" fmla="*/ 3720638 w 3902307"/>
                  <a:gd name="connsiteY18" fmla="*/ 582138 h 691139"/>
                  <a:gd name="connsiteX19" fmla="*/ 3794567 w 3902307"/>
                  <a:gd name="connsiteY19" fmla="*/ 670407 h 691139"/>
                  <a:gd name="connsiteX20" fmla="*/ 3902307 w 3902307"/>
                  <a:gd name="connsiteY20" fmla="*/ 691139 h 691139"/>
                  <a:gd name="connsiteX0" fmla="*/ 0 w 3902307"/>
                  <a:gd name="connsiteY0" fmla="*/ 479492 h 733282"/>
                  <a:gd name="connsiteX1" fmla="*/ 291848 w 3902307"/>
                  <a:gd name="connsiteY1" fmla="*/ 330919 h 733282"/>
                  <a:gd name="connsiteX2" fmla="*/ 510313 w 3902307"/>
                  <a:gd name="connsiteY2" fmla="*/ 288235 h 733282"/>
                  <a:gd name="connsiteX3" fmla="*/ 731134 w 3902307"/>
                  <a:gd name="connsiteY3" fmla="*/ 349380 h 733282"/>
                  <a:gd name="connsiteX4" fmla="*/ 1206837 w 3902307"/>
                  <a:gd name="connsiteY4" fmla="*/ 373435 h 733282"/>
                  <a:gd name="connsiteX5" fmla="*/ 1575768 w 3902307"/>
                  <a:gd name="connsiteY5" fmla="*/ 273475 h 733282"/>
                  <a:gd name="connsiteX6" fmla="*/ 1922116 w 3902307"/>
                  <a:gd name="connsiteY6" fmla="*/ 91385 h 733282"/>
                  <a:gd name="connsiteX7" fmla="*/ 2041967 w 3902307"/>
                  <a:gd name="connsiteY7" fmla="*/ 1350 h 733282"/>
                  <a:gd name="connsiteX8" fmla="*/ 2199329 w 3902307"/>
                  <a:gd name="connsiteY8" fmla="*/ 43109 h 733282"/>
                  <a:gd name="connsiteX9" fmla="*/ 2321367 w 3902307"/>
                  <a:gd name="connsiteY9" fmla="*/ 122000 h 733282"/>
                  <a:gd name="connsiteX10" fmla="*/ 2485290 w 3902307"/>
                  <a:gd name="connsiteY10" fmla="*/ 133775 h 733282"/>
                  <a:gd name="connsiteX11" fmla="*/ 2664267 w 3902307"/>
                  <a:gd name="connsiteY11" fmla="*/ 128350 h 733282"/>
                  <a:gd name="connsiteX12" fmla="*/ 2854683 w 3902307"/>
                  <a:gd name="connsiteY12" fmla="*/ 200387 h 733282"/>
                  <a:gd name="connsiteX13" fmla="*/ 2981767 w 3902307"/>
                  <a:gd name="connsiteY13" fmla="*/ 299800 h 733282"/>
                  <a:gd name="connsiteX14" fmla="*/ 3129836 w 3902307"/>
                  <a:gd name="connsiteY14" fmla="*/ 359305 h 733282"/>
                  <a:gd name="connsiteX15" fmla="*/ 3254817 w 3902307"/>
                  <a:gd name="connsiteY15" fmla="*/ 363300 h 733282"/>
                  <a:gd name="connsiteX16" fmla="*/ 3369411 w 3902307"/>
                  <a:gd name="connsiteY16" fmla="*/ 436556 h 733282"/>
                  <a:gd name="connsiteX17" fmla="*/ 3520802 w 3902307"/>
                  <a:gd name="connsiteY17" fmla="*/ 551613 h 733282"/>
                  <a:gd name="connsiteX18" fmla="*/ 3629467 w 3902307"/>
                  <a:gd name="connsiteY18" fmla="*/ 553800 h 733282"/>
                  <a:gd name="connsiteX19" fmla="*/ 3720638 w 3902307"/>
                  <a:gd name="connsiteY19" fmla="*/ 624281 h 733282"/>
                  <a:gd name="connsiteX20" fmla="*/ 3794567 w 3902307"/>
                  <a:gd name="connsiteY20" fmla="*/ 712550 h 733282"/>
                  <a:gd name="connsiteX21" fmla="*/ 3902307 w 3902307"/>
                  <a:gd name="connsiteY21" fmla="*/ 733282 h 733282"/>
                  <a:gd name="connsiteX0" fmla="*/ 0 w 3902307"/>
                  <a:gd name="connsiteY0" fmla="*/ 479492 h 733282"/>
                  <a:gd name="connsiteX1" fmla="*/ 291848 w 3902307"/>
                  <a:gd name="connsiteY1" fmla="*/ 330919 h 733282"/>
                  <a:gd name="connsiteX2" fmla="*/ 510313 w 3902307"/>
                  <a:gd name="connsiteY2" fmla="*/ 288235 h 733282"/>
                  <a:gd name="connsiteX3" fmla="*/ 731134 w 3902307"/>
                  <a:gd name="connsiteY3" fmla="*/ 349380 h 733282"/>
                  <a:gd name="connsiteX4" fmla="*/ 1206837 w 3902307"/>
                  <a:gd name="connsiteY4" fmla="*/ 373435 h 733282"/>
                  <a:gd name="connsiteX5" fmla="*/ 1575768 w 3902307"/>
                  <a:gd name="connsiteY5" fmla="*/ 273475 h 733282"/>
                  <a:gd name="connsiteX6" fmla="*/ 1826866 w 3902307"/>
                  <a:gd name="connsiteY6" fmla="*/ 34235 h 733282"/>
                  <a:gd name="connsiteX7" fmla="*/ 2041967 w 3902307"/>
                  <a:gd name="connsiteY7" fmla="*/ 1350 h 733282"/>
                  <a:gd name="connsiteX8" fmla="*/ 2199329 w 3902307"/>
                  <a:gd name="connsiteY8" fmla="*/ 43109 h 733282"/>
                  <a:gd name="connsiteX9" fmla="*/ 2321367 w 3902307"/>
                  <a:gd name="connsiteY9" fmla="*/ 122000 h 733282"/>
                  <a:gd name="connsiteX10" fmla="*/ 2485290 w 3902307"/>
                  <a:gd name="connsiteY10" fmla="*/ 133775 h 733282"/>
                  <a:gd name="connsiteX11" fmla="*/ 2664267 w 3902307"/>
                  <a:gd name="connsiteY11" fmla="*/ 128350 h 733282"/>
                  <a:gd name="connsiteX12" fmla="*/ 2854683 w 3902307"/>
                  <a:gd name="connsiteY12" fmla="*/ 200387 h 733282"/>
                  <a:gd name="connsiteX13" fmla="*/ 2981767 w 3902307"/>
                  <a:gd name="connsiteY13" fmla="*/ 299800 h 733282"/>
                  <a:gd name="connsiteX14" fmla="*/ 3129836 w 3902307"/>
                  <a:gd name="connsiteY14" fmla="*/ 359305 h 733282"/>
                  <a:gd name="connsiteX15" fmla="*/ 3254817 w 3902307"/>
                  <a:gd name="connsiteY15" fmla="*/ 363300 h 733282"/>
                  <a:gd name="connsiteX16" fmla="*/ 3369411 w 3902307"/>
                  <a:gd name="connsiteY16" fmla="*/ 436556 h 733282"/>
                  <a:gd name="connsiteX17" fmla="*/ 3520802 w 3902307"/>
                  <a:gd name="connsiteY17" fmla="*/ 551613 h 733282"/>
                  <a:gd name="connsiteX18" fmla="*/ 3629467 w 3902307"/>
                  <a:gd name="connsiteY18" fmla="*/ 553800 h 733282"/>
                  <a:gd name="connsiteX19" fmla="*/ 3720638 w 3902307"/>
                  <a:gd name="connsiteY19" fmla="*/ 624281 h 733282"/>
                  <a:gd name="connsiteX20" fmla="*/ 3794567 w 3902307"/>
                  <a:gd name="connsiteY20" fmla="*/ 712550 h 733282"/>
                  <a:gd name="connsiteX21" fmla="*/ 3902307 w 3902307"/>
                  <a:gd name="connsiteY21" fmla="*/ 733282 h 733282"/>
                  <a:gd name="connsiteX0" fmla="*/ 0 w 3902307"/>
                  <a:gd name="connsiteY0" fmla="*/ 479492 h 733282"/>
                  <a:gd name="connsiteX1" fmla="*/ 291848 w 3902307"/>
                  <a:gd name="connsiteY1" fmla="*/ 330919 h 733282"/>
                  <a:gd name="connsiteX2" fmla="*/ 510313 w 3902307"/>
                  <a:gd name="connsiteY2" fmla="*/ 288235 h 733282"/>
                  <a:gd name="connsiteX3" fmla="*/ 731134 w 3902307"/>
                  <a:gd name="connsiteY3" fmla="*/ 349380 h 733282"/>
                  <a:gd name="connsiteX4" fmla="*/ 1206837 w 3902307"/>
                  <a:gd name="connsiteY4" fmla="*/ 373435 h 733282"/>
                  <a:gd name="connsiteX5" fmla="*/ 1575768 w 3902307"/>
                  <a:gd name="connsiteY5" fmla="*/ 273475 h 733282"/>
                  <a:gd name="connsiteX6" fmla="*/ 1826866 w 3902307"/>
                  <a:gd name="connsiteY6" fmla="*/ 34235 h 733282"/>
                  <a:gd name="connsiteX7" fmla="*/ 2041967 w 3902307"/>
                  <a:gd name="connsiteY7" fmla="*/ 1350 h 733282"/>
                  <a:gd name="connsiteX8" fmla="*/ 2199329 w 3902307"/>
                  <a:gd name="connsiteY8" fmla="*/ 43109 h 733282"/>
                  <a:gd name="connsiteX9" fmla="*/ 2321367 w 3902307"/>
                  <a:gd name="connsiteY9" fmla="*/ 122000 h 733282"/>
                  <a:gd name="connsiteX10" fmla="*/ 2485290 w 3902307"/>
                  <a:gd name="connsiteY10" fmla="*/ 133775 h 733282"/>
                  <a:gd name="connsiteX11" fmla="*/ 2664267 w 3902307"/>
                  <a:gd name="connsiteY11" fmla="*/ 128350 h 733282"/>
                  <a:gd name="connsiteX12" fmla="*/ 2854683 w 3902307"/>
                  <a:gd name="connsiteY12" fmla="*/ 200387 h 733282"/>
                  <a:gd name="connsiteX13" fmla="*/ 2981767 w 3902307"/>
                  <a:gd name="connsiteY13" fmla="*/ 299800 h 733282"/>
                  <a:gd name="connsiteX14" fmla="*/ 3129836 w 3902307"/>
                  <a:gd name="connsiteY14" fmla="*/ 359305 h 733282"/>
                  <a:gd name="connsiteX15" fmla="*/ 3254817 w 3902307"/>
                  <a:gd name="connsiteY15" fmla="*/ 363300 h 733282"/>
                  <a:gd name="connsiteX16" fmla="*/ 3369411 w 3902307"/>
                  <a:gd name="connsiteY16" fmla="*/ 436556 h 733282"/>
                  <a:gd name="connsiteX17" fmla="*/ 3520802 w 3902307"/>
                  <a:gd name="connsiteY17" fmla="*/ 551613 h 733282"/>
                  <a:gd name="connsiteX18" fmla="*/ 3629467 w 3902307"/>
                  <a:gd name="connsiteY18" fmla="*/ 553800 h 733282"/>
                  <a:gd name="connsiteX19" fmla="*/ 3720638 w 3902307"/>
                  <a:gd name="connsiteY19" fmla="*/ 624281 h 733282"/>
                  <a:gd name="connsiteX20" fmla="*/ 3794567 w 3902307"/>
                  <a:gd name="connsiteY20" fmla="*/ 712550 h 733282"/>
                  <a:gd name="connsiteX21" fmla="*/ 3846955 w 3902307"/>
                  <a:gd name="connsiteY21" fmla="*/ 728425 h 733282"/>
                  <a:gd name="connsiteX22" fmla="*/ 3902307 w 3902307"/>
                  <a:gd name="connsiteY22" fmla="*/ 733282 h 733282"/>
                  <a:gd name="connsiteX0" fmla="*/ 0 w 3902307"/>
                  <a:gd name="connsiteY0" fmla="*/ 479492 h 733282"/>
                  <a:gd name="connsiteX1" fmla="*/ 291848 w 3902307"/>
                  <a:gd name="connsiteY1" fmla="*/ 330919 h 733282"/>
                  <a:gd name="connsiteX2" fmla="*/ 510313 w 3902307"/>
                  <a:gd name="connsiteY2" fmla="*/ 288235 h 733282"/>
                  <a:gd name="connsiteX3" fmla="*/ 731134 w 3902307"/>
                  <a:gd name="connsiteY3" fmla="*/ 349380 h 733282"/>
                  <a:gd name="connsiteX4" fmla="*/ 1206837 w 3902307"/>
                  <a:gd name="connsiteY4" fmla="*/ 373435 h 733282"/>
                  <a:gd name="connsiteX5" fmla="*/ 1575768 w 3902307"/>
                  <a:gd name="connsiteY5" fmla="*/ 273475 h 733282"/>
                  <a:gd name="connsiteX6" fmla="*/ 1826866 w 3902307"/>
                  <a:gd name="connsiteY6" fmla="*/ 34235 h 733282"/>
                  <a:gd name="connsiteX7" fmla="*/ 2041967 w 3902307"/>
                  <a:gd name="connsiteY7" fmla="*/ 1350 h 733282"/>
                  <a:gd name="connsiteX8" fmla="*/ 2199329 w 3902307"/>
                  <a:gd name="connsiteY8" fmla="*/ 43109 h 733282"/>
                  <a:gd name="connsiteX9" fmla="*/ 2321367 w 3902307"/>
                  <a:gd name="connsiteY9" fmla="*/ 122000 h 733282"/>
                  <a:gd name="connsiteX10" fmla="*/ 2485290 w 3902307"/>
                  <a:gd name="connsiteY10" fmla="*/ 133775 h 733282"/>
                  <a:gd name="connsiteX11" fmla="*/ 2664267 w 3902307"/>
                  <a:gd name="connsiteY11" fmla="*/ 128350 h 733282"/>
                  <a:gd name="connsiteX12" fmla="*/ 2854683 w 3902307"/>
                  <a:gd name="connsiteY12" fmla="*/ 200387 h 733282"/>
                  <a:gd name="connsiteX13" fmla="*/ 2981767 w 3902307"/>
                  <a:gd name="connsiteY13" fmla="*/ 299800 h 733282"/>
                  <a:gd name="connsiteX14" fmla="*/ 3129836 w 3902307"/>
                  <a:gd name="connsiteY14" fmla="*/ 359305 h 733282"/>
                  <a:gd name="connsiteX15" fmla="*/ 3254817 w 3902307"/>
                  <a:gd name="connsiteY15" fmla="*/ 363300 h 733282"/>
                  <a:gd name="connsiteX16" fmla="*/ 3369411 w 3902307"/>
                  <a:gd name="connsiteY16" fmla="*/ 436556 h 733282"/>
                  <a:gd name="connsiteX17" fmla="*/ 3520802 w 3902307"/>
                  <a:gd name="connsiteY17" fmla="*/ 551613 h 733282"/>
                  <a:gd name="connsiteX18" fmla="*/ 3629467 w 3902307"/>
                  <a:gd name="connsiteY18" fmla="*/ 553800 h 733282"/>
                  <a:gd name="connsiteX19" fmla="*/ 3682648 w 3902307"/>
                  <a:gd name="connsiteY19" fmla="*/ 587931 h 733282"/>
                  <a:gd name="connsiteX20" fmla="*/ 3720638 w 3902307"/>
                  <a:gd name="connsiteY20" fmla="*/ 624281 h 733282"/>
                  <a:gd name="connsiteX21" fmla="*/ 3794567 w 3902307"/>
                  <a:gd name="connsiteY21" fmla="*/ 712550 h 733282"/>
                  <a:gd name="connsiteX22" fmla="*/ 3846955 w 3902307"/>
                  <a:gd name="connsiteY22" fmla="*/ 728425 h 733282"/>
                  <a:gd name="connsiteX23" fmla="*/ 3902307 w 3902307"/>
                  <a:gd name="connsiteY23" fmla="*/ 733282 h 73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02307" h="733282">
                    <a:moveTo>
                      <a:pt x="0" y="479492"/>
                    </a:moveTo>
                    <a:cubicBezTo>
                      <a:pt x="82760" y="449718"/>
                      <a:pt x="206796" y="362795"/>
                      <a:pt x="291848" y="330919"/>
                    </a:cubicBezTo>
                    <a:cubicBezTo>
                      <a:pt x="376900" y="299043"/>
                      <a:pt x="437099" y="285158"/>
                      <a:pt x="510313" y="288235"/>
                    </a:cubicBezTo>
                    <a:cubicBezTo>
                      <a:pt x="583527" y="291312"/>
                      <a:pt x="615047" y="335180"/>
                      <a:pt x="731134" y="349380"/>
                    </a:cubicBezTo>
                    <a:cubicBezTo>
                      <a:pt x="847221" y="363580"/>
                      <a:pt x="1066065" y="386086"/>
                      <a:pt x="1206837" y="373435"/>
                    </a:cubicBezTo>
                    <a:cubicBezTo>
                      <a:pt x="1347609" y="360784"/>
                      <a:pt x="1472430" y="330008"/>
                      <a:pt x="1575768" y="273475"/>
                    </a:cubicBezTo>
                    <a:cubicBezTo>
                      <a:pt x="1679106" y="216942"/>
                      <a:pt x="1749166" y="79589"/>
                      <a:pt x="1826866" y="34235"/>
                    </a:cubicBezTo>
                    <a:cubicBezTo>
                      <a:pt x="1904566" y="-11119"/>
                      <a:pt x="1995765" y="9396"/>
                      <a:pt x="2041967" y="1350"/>
                    </a:cubicBezTo>
                    <a:cubicBezTo>
                      <a:pt x="2088169" y="-6696"/>
                      <a:pt x="2152762" y="23001"/>
                      <a:pt x="2199329" y="43109"/>
                    </a:cubicBezTo>
                    <a:cubicBezTo>
                      <a:pt x="2245896" y="63217"/>
                      <a:pt x="2273707" y="106889"/>
                      <a:pt x="2321367" y="122000"/>
                    </a:cubicBezTo>
                    <a:cubicBezTo>
                      <a:pt x="2369027" y="137111"/>
                      <a:pt x="2428140" y="132717"/>
                      <a:pt x="2485290" y="133775"/>
                    </a:cubicBezTo>
                    <a:cubicBezTo>
                      <a:pt x="2542440" y="134833"/>
                      <a:pt x="2602702" y="117248"/>
                      <a:pt x="2664267" y="128350"/>
                    </a:cubicBezTo>
                    <a:cubicBezTo>
                      <a:pt x="2725833" y="139452"/>
                      <a:pt x="2801766" y="171812"/>
                      <a:pt x="2854683" y="200387"/>
                    </a:cubicBezTo>
                    <a:cubicBezTo>
                      <a:pt x="2907600" y="228962"/>
                      <a:pt x="2935908" y="273314"/>
                      <a:pt x="2981767" y="299800"/>
                    </a:cubicBezTo>
                    <a:cubicBezTo>
                      <a:pt x="3027626" y="326286"/>
                      <a:pt x="3084328" y="348722"/>
                      <a:pt x="3129836" y="359305"/>
                    </a:cubicBezTo>
                    <a:cubicBezTo>
                      <a:pt x="3175344" y="369888"/>
                      <a:pt x="3214888" y="350425"/>
                      <a:pt x="3254817" y="363300"/>
                    </a:cubicBezTo>
                    <a:cubicBezTo>
                      <a:pt x="3294746" y="376175"/>
                      <a:pt x="3325080" y="405171"/>
                      <a:pt x="3369411" y="436556"/>
                    </a:cubicBezTo>
                    <a:cubicBezTo>
                      <a:pt x="3413742" y="467941"/>
                      <a:pt x="3477459" y="532072"/>
                      <a:pt x="3520802" y="551613"/>
                    </a:cubicBezTo>
                    <a:cubicBezTo>
                      <a:pt x="3564145" y="571154"/>
                      <a:pt x="3601302" y="546556"/>
                      <a:pt x="3629467" y="553800"/>
                    </a:cubicBezTo>
                    <a:cubicBezTo>
                      <a:pt x="3657632" y="561044"/>
                      <a:pt x="3667453" y="576184"/>
                      <a:pt x="3682648" y="587931"/>
                    </a:cubicBezTo>
                    <a:cubicBezTo>
                      <a:pt x="3697843" y="599678"/>
                      <a:pt x="3701985" y="603511"/>
                      <a:pt x="3720638" y="624281"/>
                    </a:cubicBezTo>
                    <a:cubicBezTo>
                      <a:pt x="3739291" y="645051"/>
                      <a:pt x="3773514" y="695986"/>
                      <a:pt x="3794567" y="712550"/>
                    </a:cubicBezTo>
                    <a:cubicBezTo>
                      <a:pt x="3815620" y="729114"/>
                      <a:pt x="3828998" y="724970"/>
                      <a:pt x="3846955" y="728425"/>
                    </a:cubicBezTo>
                    <a:cubicBezTo>
                      <a:pt x="3864912" y="731880"/>
                      <a:pt x="3893082" y="731679"/>
                      <a:pt x="3902307" y="733282"/>
                    </a:cubicBezTo>
                  </a:path>
                </a:pathLst>
              </a:custGeom>
              <a:noFill/>
              <a:ln>
                <a:solidFill>
                  <a:srgbClr val="957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55" name="Volný tvar 2054"/>
              <p:cNvSpPr/>
              <p:nvPr/>
            </p:nvSpPr>
            <p:spPr>
              <a:xfrm>
                <a:off x="241300" y="4315150"/>
                <a:ext cx="1733550" cy="199699"/>
              </a:xfrm>
              <a:custGeom>
                <a:avLst/>
                <a:gdLst>
                  <a:gd name="connsiteX0" fmla="*/ 1733550 w 1733550"/>
                  <a:gd name="connsiteY0" fmla="*/ 19690 h 172090"/>
                  <a:gd name="connsiteX1" fmla="*/ 603250 w 1733550"/>
                  <a:gd name="connsiteY1" fmla="*/ 13340 h 172090"/>
                  <a:gd name="connsiteX2" fmla="*/ 0 w 1733550"/>
                  <a:gd name="connsiteY2" fmla="*/ 172090 h 172090"/>
                  <a:gd name="connsiteX0" fmla="*/ 1733550 w 1733550"/>
                  <a:gd name="connsiteY0" fmla="*/ 45417 h 197817"/>
                  <a:gd name="connsiteX1" fmla="*/ 876300 w 1733550"/>
                  <a:gd name="connsiteY1" fmla="*/ 7317 h 197817"/>
                  <a:gd name="connsiteX2" fmla="*/ 0 w 1733550"/>
                  <a:gd name="connsiteY2" fmla="*/ 197817 h 197817"/>
                  <a:gd name="connsiteX0" fmla="*/ 1733550 w 1733550"/>
                  <a:gd name="connsiteY0" fmla="*/ 43024 h 195424"/>
                  <a:gd name="connsiteX1" fmla="*/ 876300 w 1733550"/>
                  <a:gd name="connsiteY1" fmla="*/ 4924 h 195424"/>
                  <a:gd name="connsiteX2" fmla="*/ 0 w 1733550"/>
                  <a:gd name="connsiteY2" fmla="*/ 195424 h 195424"/>
                  <a:gd name="connsiteX0" fmla="*/ 1733550 w 1733550"/>
                  <a:gd name="connsiteY0" fmla="*/ 47926 h 200326"/>
                  <a:gd name="connsiteX1" fmla="*/ 876300 w 1733550"/>
                  <a:gd name="connsiteY1" fmla="*/ 9826 h 200326"/>
                  <a:gd name="connsiteX2" fmla="*/ 0 w 1733550"/>
                  <a:gd name="connsiteY2" fmla="*/ 200326 h 200326"/>
                  <a:gd name="connsiteX0" fmla="*/ 1733550 w 1733550"/>
                  <a:gd name="connsiteY0" fmla="*/ 52935 h 205335"/>
                  <a:gd name="connsiteX1" fmla="*/ 876300 w 1733550"/>
                  <a:gd name="connsiteY1" fmla="*/ 14835 h 205335"/>
                  <a:gd name="connsiteX2" fmla="*/ 0 w 1733550"/>
                  <a:gd name="connsiteY2" fmla="*/ 205335 h 205335"/>
                  <a:gd name="connsiteX0" fmla="*/ 1733550 w 1733550"/>
                  <a:gd name="connsiteY0" fmla="*/ 52935 h 205335"/>
                  <a:gd name="connsiteX1" fmla="*/ 876300 w 1733550"/>
                  <a:gd name="connsiteY1" fmla="*/ 14835 h 205335"/>
                  <a:gd name="connsiteX2" fmla="*/ 0 w 1733550"/>
                  <a:gd name="connsiteY2" fmla="*/ 205335 h 205335"/>
                  <a:gd name="connsiteX0" fmla="*/ 1733550 w 1733550"/>
                  <a:gd name="connsiteY0" fmla="*/ 47299 h 199699"/>
                  <a:gd name="connsiteX1" fmla="*/ 876300 w 1733550"/>
                  <a:gd name="connsiteY1" fmla="*/ 9199 h 199699"/>
                  <a:gd name="connsiteX2" fmla="*/ 0 w 1733550"/>
                  <a:gd name="connsiteY2" fmla="*/ 199699 h 19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3550" h="199699">
                    <a:moveTo>
                      <a:pt x="1733550" y="47299"/>
                    </a:moveTo>
                    <a:cubicBezTo>
                      <a:pt x="1331912" y="-326"/>
                      <a:pt x="1095375" y="-9851"/>
                      <a:pt x="876300" y="9199"/>
                    </a:cubicBezTo>
                    <a:cubicBezTo>
                      <a:pt x="657225" y="28249"/>
                      <a:pt x="415925" y="69524"/>
                      <a:pt x="0" y="199699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064" name="Přímá spojnice 2063"/>
              <p:cNvCxnSpPr>
                <a:stCxn id="7" idx="8"/>
                <a:endCxn id="2071" idx="2"/>
              </p:cNvCxnSpPr>
              <p:nvPr/>
            </p:nvCxnSpPr>
            <p:spPr>
              <a:xfrm flipV="1">
                <a:off x="2481462" y="4117181"/>
                <a:ext cx="52606" cy="121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>
                <a:stCxn id="7" idx="9"/>
                <a:endCxn id="2071" idx="2"/>
              </p:cNvCxnSpPr>
              <p:nvPr/>
            </p:nvCxnSpPr>
            <p:spPr>
              <a:xfrm flipH="1" flipV="1">
                <a:off x="2534068" y="4117181"/>
                <a:ext cx="69432" cy="2008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1" name="Obdélník 2070"/>
              <p:cNvSpPr/>
              <p:nvPr/>
            </p:nvSpPr>
            <p:spPr>
              <a:xfrm>
                <a:off x="2511208" y="4069556"/>
                <a:ext cx="45719" cy="476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3" name="Obdélník 62"/>
              <p:cNvSpPr/>
              <p:nvPr/>
            </p:nvSpPr>
            <p:spPr>
              <a:xfrm>
                <a:off x="3420383" y="4413001"/>
                <a:ext cx="106044" cy="7580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64" name="Přímá spojnice 63"/>
              <p:cNvCxnSpPr>
                <a:stCxn id="7" idx="14"/>
                <a:endCxn id="63" idx="1"/>
              </p:cNvCxnSpPr>
              <p:nvPr/>
            </p:nvCxnSpPr>
            <p:spPr>
              <a:xfrm flipV="1">
                <a:off x="3411969" y="4450903"/>
                <a:ext cx="8414" cy="1044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/>
              <p:cNvCxnSpPr>
                <a:stCxn id="7" idx="15"/>
                <a:endCxn id="63" idx="3"/>
              </p:cNvCxnSpPr>
              <p:nvPr/>
            </p:nvCxnSpPr>
            <p:spPr>
              <a:xfrm flipH="1" flipV="1">
                <a:off x="3526427" y="4450903"/>
                <a:ext cx="10523" cy="1083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ál 75"/>
              <p:cNvSpPr/>
              <p:nvPr/>
            </p:nvSpPr>
            <p:spPr>
              <a:xfrm>
                <a:off x="2499719" y="4245682"/>
                <a:ext cx="63500" cy="63500"/>
              </a:xfrm>
              <a:prstGeom prst="ellipse">
                <a:avLst/>
              </a:prstGeom>
              <a:solidFill>
                <a:srgbClr val="95714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7" name="Ovál 76"/>
              <p:cNvSpPr/>
              <p:nvPr/>
            </p:nvSpPr>
            <p:spPr>
              <a:xfrm>
                <a:off x="3441655" y="4530891"/>
                <a:ext cx="63500" cy="63500"/>
              </a:xfrm>
              <a:prstGeom prst="ellipse">
                <a:avLst/>
              </a:prstGeom>
              <a:solidFill>
                <a:srgbClr val="95714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80" name="Přímá spojnice 79"/>
              <p:cNvCxnSpPr>
                <a:stCxn id="7" idx="19"/>
                <a:endCxn id="82" idx="2"/>
              </p:cNvCxnSpPr>
              <p:nvPr/>
            </p:nvCxnSpPr>
            <p:spPr>
              <a:xfrm flipV="1">
                <a:off x="3964781" y="4695123"/>
                <a:ext cx="69850" cy="888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>
                <a:stCxn id="7" idx="22"/>
                <a:endCxn id="82" idx="2"/>
              </p:cNvCxnSpPr>
              <p:nvPr/>
            </p:nvCxnSpPr>
            <p:spPr>
              <a:xfrm flipH="1" flipV="1">
                <a:off x="4034631" y="4695123"/>
                <a:ext cx="94457" cy="2293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bdélník 81"/>
              <p:cNvSpPr/>
              <p:nvPr/>
            </p:nvSpPr>
            <p:spPr>
              <a:xfrm>
                <a:off x="4011771" y="4647498"/>
                <a:ext cx="45719" cy="476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3" name="Ovál 92"/>
              <p:cNvSpPr/>
              <p:nvPr/>
            </p:nvSpPr>
            <p:spPr>
              <a:xfrm>
                <a:off x="4002882" y="4839500"/>
                <a:ext cx="63500" cy="63500"/>
              </a:xfrm>
              <a:prstGeom prst="ellipse">
                <a:avLst/>
              </a:prstGeom>
              <a:solidFill>
                <a:srgbClr val="95714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58" name="Volný tvar 57"/>
            <p:cNvSpPr/>
            <p:nvPr/>
          </p:nvSpPr>
          <p:spPr>
            <a:xfrm>
              <a:off x="251460" y="4314929"/>
              <a:ext cx="3893820" cy="752372"/>
            </a:xfrm>
            <a:custGeom>
              <a:avLst/>
              <a:gdLst>
                <a:gd name="connsiteX0" fmla="*/ 0 w 3893820"/>
                <a:gd name="connsiteY0" fmla="*/ 199433 h 755693"/>
                <a:gd name="connsiteX1" fmla="*/ 868680 w 3893820"/>
                <a:gd name="connsiteY1" fmla="*/ 8933 h 755693"/>
                <a:gd name="connsiteX2" fmla="*/ 1729740 w 3893820"/>
                <a:gd name="connsiteY2" fmla="*/ 54653 h 755693"/>
                <a:gd name="connsiteX3" fmla="*/ 2773680 w 3893820"/>
                <a:gd name="connsiteY3" fmla="*/ 260393 h 755693"/>
                <a:gd name="connsiteX4" fmla="*/ 3497580 w 3893820"/>
                <a:gd name="connsiteY4" fmla="*/ 542333 h 755693"/>
                <a:gd name="connsiteX5" fmla="*/ 3893820 w 3893820"/>
                <a:gd name="connsiteY5" fmla="*/ 755693 h 755693"/>
                <a:gd name="connsiteX0" fmla="*/ 0 w 3893820"/>
                <a:gd name="connsiteY0" fmla="*/ 196287 h 752547"/>
                <a:gd name="connsiteX1" fmla="*/ 868680 w 3893820"/>
                <a:gd name="connsiteY1" fmla="*/ 5787 h 752547"/>
                <a:gd name="connsiteX2" fmla="*/ 1729740 w 3893820"/>
                <a:gd name="connsiteY2" fmla="*/ 51507 h 752547"/>
                <a:gd name="connsiteX3" fmla="*/ 2141220 w 3893820"/>
                <a:gd name="connsiteY3" fmla="*/ 74367 h 752547"/>
                <a:gd name="connsiteX4" fmla="*/ 2773680 w 3893820"/>
                <a:gd name="connsiteY4" fmla="*/ 257247 h 752547"/>
                <a:gd name="connsiteX5" fmla="*/ 3497580 w 3893820"/>
                <a:gd name="connsiteY5" fmla="*/ 539187 h 752547"/>
                <a:gd name="connsiteX6" fmla="*/ 3893820 w 3893820"/>
                <a:gd name="connsiteY6" fmla="*/ 752547 h 752547"/>
                <a:gd name="connsiteX0" fmla="*/ 0 w 3893820"/>
                <a:gd name="connsiteY0" fmla="*/ 196287 h 752547"/>
                <a:gd name="connsiteX1" fmla="*/ 868680 w 3893820"/>
                <a:gd name="connsiteY1" fmla="*/ 5787 h 752547"/>
                <a:gd name="connsiteX2" fmla="*/ 1729740 w 3893820"/>
                <a:gd name="connsiteY2" fmla="*/ 51507 h 752547"/>
                <a:gd name="connsiteX3" fmla="*/ 2141220 w 3893820"/>
                <a:gd name="connsiteY3" fmla="*/ 74367 h 752547"/>
                <a:gd name="connsiteX4" fmla="*/ 2613660 w 3893820"/>
                <a:gd name="connsiteY4" fmla="*/ 165807 h 752547"/>
                <a:gd name="connsiteX5" fmla="*/ 2773680 w 3893820"/>
                <a:gd name="connsiteY5" fmla="*/ 257247 h 752547"/>
                <a:gd name="connsiteX6" fmla="*/ 3497580 w 3893820"/>
                <a:gd name="connsiteY6" fmla="*/ 539187 h 752547"/>
                <a:gd name="connsiteX7" fmla="*/ 3893820 w 3893820"/>
                <a:gd name="connsiteY7" fmla="*/ 752547 h 752547"/>
                <a:gd name="connsiteX0" fmla="*/ 0 w 3893820"/>
                <a:gd name="connsiteY0" fmla="*/ 196287 h 752547"/>
                <a:gd name="connsiteX1" fmla="*/ 868680 w 3893820"/>
                <a:gd name="connsiteY1" fmla="*/ 5787 h 752547"/>
                <a:gd name="connsiteX2" fmla="*/ 1729740 w 3893820"/>
                <a:gd name="connsiteY2" fmla="*/ 51507 h 752547"/>
                <a:gd name="connsiteX3" fmla="*/ 2141220 w 3893820"/>
                <a:gd name="connsiteY3" fmla="*/ 74367 h 752547"/>
                <a:gd name="connsiteX4" fmla="*/ 2613660 w 3893820"/>
                <a:gd name="connsiteY4" fmla="*/ 165807 h 752547"/>
                <a:gd name="connsiteX5" fmla="*/ 2811780 w 3893820"/>
                <a:gd name="connsiteY5" fmla="*/ 257247 h 752547"/>
                <a:gd name="connsiteX6" fmla="*/ 3497580 w 3893820"/>
                <a:gd name="connsiteY6" fmla="*/ 539187 h 752547"/>
                <a:gd name="connsiteX7" fmla="*/ 3893820 w 3893820"/>
                <a:gd name="connsiteY7" fmla="*/ 752547 h 752547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613660 w 3893820"/>
                <a:gd name="connsiteY4" fmla="*/ 165632 h 752372"/>
                <a:gd name="connsiteX5" fmla="*/ 2811780 w 3893820"/>
                <a:gd name="connsiteY5" fmla="*/ 257072 h 752372"/>
                <a:gd name="connsiteX6" fmla="*/ 3497580 w 3893820"/>
                <a:gd name="connsiteY6" fmla="*/ 539012 h 752372"/>
                <a:gd name="connsiteX7" fmla="*/ 3893820 w 3893820"/>
                <a:gd name="connsiteY7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613660 w 3893820"/>
                <a:gd name="connsiteY5" fmla="*/ 165632 h 752372"/>
                <a:gd name="connsiteX6" fmla="*/ 2811780 w 3893820"/>
                <a:gd name="connsiteY6" fmla="*/ 257072 h 752372"/>
                <a:gd name="connsiteX7" fmla="*/ 3497580 w 3893820"/>
                <a:gd name="connsiteY7" fmla="*/ 539012 h 752372"/>
                <a:gd name="connsiteX8" fmla="*/ 3893820 w 3893820"/>
                <a:gd name="connsiteY8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705100 w 3893820"/>
                <a:gd name="connsiteY5" fmla="*/ 188492 h 752372"/>
                <a:gd name="connsiteX6" fmla="*/ 2811780 w 3893820"/>
                <a:gd name="connsiteY6" fmla="*/ 257072 h 752372"/>
                <a:gd name="connsiteX7" fmla="*/ 3497580 w 3893820"/>
                <a:gd name="connsiteY7" fmla="*/ 539012 h 752372"/>
                <a:gd name="connsiteX8" fmla="*/ 3893820 w 3893820"/>
                <a:gd name="connsiteY8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705100 w 3893820"/>
                <a:gd name="connsiteY5" fmla="*/ 188492 h 752372"/>
                <a:gd name="connsiteX6" fmla="*/ 2971800 w 3893820"/>
                <a:gd name="connsiteY6" fmla="*/ 340892 h 752372"/>
                <a:gd name="connsiteX7" fmla="*/ 3497580 w 3893820"/>
                <a:gd name="connsiteY7" fmla="*/ 539012 h 752372"/>
                <a:gd name="connsiteX8" fmla="*/ 3893820 w 3893820"/>
                <a:gd name="connsiteY8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705100 w 3893820"/>
                <a:gd name="connsiteY5" fmla="*/ 188492 h 752372"/>
                <a:gd name="connsiteX6" fmla="*/ 2971800 w 3893820"/>
                <a:gd name="connsiteY6" fmla="*/ 340892 h 752372"/>
                <a:gd name="connsiteX7" fmla="*/ 3291840 w 3893820"/>
                <a:gd name="connsiteY7" fmla="*/ 432331 h 752372"/>
                <a:gd name="connsiteX8" fmla="*/ 3497580 w 3893820"/>
                <a:gd name="connsiteY8" fmla="*/ 539012 h 752372"/>
                <a:gd name="connsiteX9" fmla="*/ 3893820 w 3893820"/>
                <a:gd name="connsiteY9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705100 w 3893820"/>
                <a:gd name="connsiteY5" fmla="*/ 188492 h 752372"/>
                <a:gd name="connsiteX6" fmla="*/ 2971800 w 3893820"/>
                <a:gd name="connsiteY6" fmla="*/ 340892 h 752372"/>
                <a:gd name="connsiteX7" fmla="*/ 3291840 w 3893820"/>
                <a:gd name="connsiteY7" fmla="*/ 432331 h 752372"/>
                <a:gd name="connsiteX8" fmla="*/ 3497580 w 3893820"/>
                <a:gd name="connsiteY8" fmla="*/ 577112 h 752372"/>
                <a:gd name="connsiteX9" fmla="*/ 3893820 w 3893820"/>
                <a:gd name="connsiteY9" fmla="*/ 752372 h 752372"/>
                <a:gd name="connsiteX0" fmla="*/ 0 w 3893820"/>
                <a:gd name="connsiteY0" fmla="*/ 196112 h 752372"/>
                <a:gd name="connsiteX1" fmla="*/ 868680 w 3893820"/>
                <a:gd name="connsiteY1" fmla="*/ 5612 h 752372"/>
                <a:gd name="connsiteX2" fmla="*/ 1729740 w 3893820"/>
                <a:gd name="connsiteY2" fmla="*/ 51332 h 752372"/>
                <a:gd name="connsiteX3" fmla="*/ 2042160 w 3893820"/>
                <a:gd name="connsiteY3" fmla="*/ 58952 h 752372"/>
                <a:gd name="connsiteX4" fmla="*/ 2392680 w 3893820"/>
                <a:gd name="connsiteY4" fmla="*/ 150391 h 752372"/>
                <a:gd name="connsiteX5" fmla="*/ 2705100 w 3893820"/>
                <a:gd name="connsiteY5" fmla="*/ 188492 h 752372"/>
                <a:gd name="connsiteX6" fmla="*/ 2971800 w 3893820"/>
                <a:gd name="connsiteY6" fmla="*/ 340892 h 752372"/>
                <a:gd name="connsiteX7" fmla="*/ 3291840 w 3893820"/>
                <a:gd name="connsiteY7" fmla="*/ 432331 h 752372"/>
                <a:gd name="connsiteX8" fmla="*/ 3497580 w 3893820"/>
                <a:gd name="connsiteY8" fmla="*/ 577112 h 752372"/>
                <a:gd name="connsiteX9" fmla="*/ 3665220 w 3893820"/>
                <a:gd name="connsiteY9" fmla="*/ 615211 h 752372"/>
                <a:gd name="connsiteX10" fmla="*/ 3893820 w 3893820"/>
                <a:gd name="connsiteY10" fmla="*/ 752372 h 75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3820" h="752372">
                  <a:moveTo>
                    <a:pt x="0" y="196112"/>
                  </a:moveTo>
                  <a:cubicBezTo>
                    <a:pt x="290195" y="112927"/>
                    <a:pt x="580390" y="29742"/>
                    <a:pt x="868680" y="5612"/>
                  </a:cubicBezTo>
                  <a:cubicBezTo>
                    <a:pt x="1156970" y="-18518"/>
                    <a:pt x="1534160" y="42442"/>
                    <a:pt x="1729740" y="51332"/>
                  </a:cubicBezTo>
                  <a:cubicBezTo>
                    <a:pt x="1925320" y="60222"/>
                    <a:pt x="1950720" y="50062"/>
                    <a:pt x="2042160" y="58952"/>
                  </a:cubicBezTo>
                  <a:cubicBezTo>
                    <a:pt x="2133600" y="67842"/>
                    <a:pt x="2297430" y="132611"/>
                    <a:pt x="2392680" y="150391"/>
                  </a:cubicBezTo>
                  <a:cubicBezTo>
                    <a:pt x="2487930" y="168171"/>
                    <a:pt x="2616200" y="163092"/>
                    <a:pt x="2705100" y="188492"/>
                  </a:cubicBezTo>
                  <a:cubicBezTo>
                    <a:pt x="2794000" y="213892"/>
                    <a:pt x="2874010" y="300252"/>
                    <a:pt x="2971800" y="340892"/>
                  </a:cubicBezTo>
                  <a:cubicBezTo>
                    <a:pt x="3069590" y="381532"/>
                    <a:pt x="3204210" y="399311"/>
                    <a:pt x="3291840" y="432331"/>
                  </a:cubicBezTo>
                  <a:cubicBezTo>
                    <a:pt x="3379470" y="465351"/>
                    <a:pt x="3435350" y="546632"/>
                    <a:pt x="3497580" y="577112"/>
                  </a:cubicBezTo>
                  <a:cubicBezTo>
                    <a:pt x="3559810" y="607592"/>
                    <a:pt x="3604260" y="587271"/>
                    <a:pt x="3665220" y="615211"/>
                  </a:cubicBezTo>
                  <a:lnTo>
                    <a:pt x="3893820" y="752372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628143" y="4509540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Bahnschrift Condensed" panose="020B0502040204020203" pitchFamily="34" charset="0"/>
                </a:rPr>
                <a:t>Geoid</a:t>
              </a: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4184440" y="3016250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Dráha družice</a:t>
              </a:r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251460" y="3978681"/>
              <a:ext cx="1231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schemeClr val="accent1"/>
                  </a:solidFill>
                  <a:latin typeface="Bahnschrift Condensed" panose="020B0502040204020203" pitchFamily="34" charset="0"/>
                </a:rPr>
                <a:t>Střední hladina moří</a:t>
              </a:r>
            </a:p>
          </p:txBody>
        </p:sp>
        <p:sp>
          <p:nvSpPr>
            <p:cNvPr id="106" name="TextovéPole 105"/>
            <p:cNvSpPr txBox="1"/>
            <p:nvPr/>
          </p:nvSpPr>
          <p:spPr>
            <a:xfrm>
              <a:off x="685791" y="454564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srgbClr val="95714D"/>
                  </a:solidFill>
                  <a:latin typeface="Bahnschrift Condensed" panose="020B0502040204020203" pitchFamily="34" charset="0"/>
                </a:rPr>
                <a:t>Zemský povrch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3C4D68ED-B44B-7C10-43C3-456D55ECA9F1}"/>
              </a:ext>
            </a:extLst>
          </p:cNvPr>
          <p:cNvGrpSpPr/>
          <p:nvPr/>
        </p:nvGrpSpPr>
        <p:grpSpPr>
          <a:xfrm>
            <a:off x="585788" y="991301"/>
            <a:ext cx="8241360" cy="4038074"/>
            <a:chOff x="585788" y="991301"/>
            <a:chExt cx="8241360" cy="4038074"/>
          </a:xfrm>
        </p:grpSpPr>
        <p:grpSp>
          <p:nvGrpSpPr>
            <p:cNvPr id="91" name="Skupina 90"/>
            <p:cNvGrpSpPr/>
            <p:nvPr/>
          </p:nvGrpSpPr>
          <p:grpSpPr>
            <a:xfrm>
              <a:off x="585788" y="2701159"/>
              <a:ext cx="3758328" cy="2147640"/>
              <a:chOff x="585788" y="2701159"/>
              <a:chExt cx="3758328" cy="2147640"/>
            </a:xfrm>
          </p:grpSpPr>
          <p:cxnSp>
            <p:nvCxnSpPr>
              <p:cNvPr id="68" name="Přímá spojnice 67"/>
              <p:cNvCxnSpPr>
                <a:cxnSpLocks/>
                <a:stCxn id="19" idx="4"/>
                <a:endCxn id="125" idx="0"/>
              </p:cNvCxnSpPr>
              <p:nvPr/>
            </p:nvCxnSpPr>
            <p:spPr>
              <a:xfrm>
                <a:off x="585788" y="2795588"/>
                <a:ext cx="587578" cy="5891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>
                <a:cxnSpLocks/>
                <a:stCxn id="21" idx="4"/>
                <a:endCxn id="125" idx="0"/>
              </p:cNvCxnSpPr>
              <p:nvPr/>
            </p:nvCxnSpPr>
            <p:spPr>
              <a:xfrm>
                <a:off x="857250" y="2763838"/>
                <a:ext cx="316116" cy="6208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112"/>
              <p:cNvCxnSpPr>
                <a:cxnSpLocks/>
                <a:stCxn id="22" idx="4"/>
                <a:endCxn id="125" idx="0"/>
              </p:cNvCxnSpPr>
              <p:nvPr/>
            </p:nvCxnSpPr>
            <p:spPr>
              <a:xfrm>
                <a:off x="1131095" y="2743582"/>
                <a:ext cx="42271" cy="64113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/>
              <p:cNvCxnSpPr>
                <a:cxnSpLocks/>
                <a:stCxn id="23" idx="3"/>
                <a:endCxn id="125" idx="0"/>
              </p:cNvCxnSpPr>
              <p:nvPr/>
            </p:nvCxnSpPr>
            <p:spPr>
              <a:xfrm flipH="1">
                <a:off x="1173366" y="2708669"/>
                <a:ext cx="213883" cy="6760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/>
              <p:cNvCxnSpPr>
                <a:cxnSpLocks/>
                <a:stCxn id="24" idx="3"/>
                <a:endCxn id="125" idx="0"/>
              </p:cNvCxnSpPr>
              <p:nvPr/>
            </p:nvCxnSpPr>
            <p:spPr>
              <a:xfrm flipH="1">
                <a:off x="1173366" y="2701159"/>
                <a:ext cx="482965" cy="6835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121"/>
              <p:cNvCxnSpPr>
                <a:cxnSpLocks/>
                <a:stCxn id="25" idx="4"/>
                <a:endCxn id="125" idx="0"/>
              </p:cNvCxnSpPr>
              <p:nvPr/>
            </p:nvCxnSpPr>
            <p:spPr>
              <a:xfrm flipH="1">
                <a:off x="1173366" y="2711832"/>
                <a:ext cx="776878" cy="67288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ovéPole 124"/>
              <p:cNvSpPr txBox="1"/>
              <p:nvPr/>
            </p:nvSpPr>
            <p:spPr>
              <a:xfrm>
                <a:off x="636199" y="3384716"/>
                <a:ext cx="1074333" cy="27699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Družicová měření</a:t>
                </a:r>
              </a:p>
            </p:txBody>
          </p:sp>
          <p:grpSp>
            <p:nvGrpSpPr>
              <p:cNvPr id="90" name="Skupina 89"/>
              <p:cNvGrpSpPr/>
              <p:nvPr/>
            </p:nvGrpSpPr>
            <p:grpSpPr>
              <a:xfrm>
                <a:off x="2553920" y="3670061"/>
                <a:ext cx="1790196" cy="1178738"/>
                <a:chOff x="2553920" y="3670061"/>
                <a:chExt cx="1790196" cy="1178738"/>
              </a:xfrm>
            </p:grpSpPr>
            <p:cxnSp>
              <p:nvCxnSpPr>
                <p:cNvPr id="126" name="Přímá spojnice 125"/>
                <p:cNvCxnSpPr>
                  <a:cxnSpLocks/>
                  <a:stCxn id="135" idx="2"/>
                  <a:endCxn id="76" idx="7"/>
                </p:cNvCxnSpPr>
                <p:nvPr/>
              </p:nvCxnSpPr>
              <p:spPr>
                <a:xfrm flipH="1">
                  <a:off x="2553920" y="3947060"/>
                  <a:ext cx="1212153" cy="3079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Přímá spojnice 128"/>
                <p:cNvCxnSpPr>
                  <a:cxnSpLocks/>
                  <a:stCxn id="135" idx="2"/>
                  <a:endCxn id="77" idx="7"/>
                </p:cNvCxnSpPr>
                <p:nvPr/>
              </p:nvCxnSpPr>
              <p:spPr>
                <a:xfrm flipH="1">
                  <a:off x="3495856" y="3947060"/>
                  <a:ext cx="270217" cy="5931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Přímá spojnice 131"/>
                <p:cNvCxnSpPr>
                  <a:cxnSpLocks/>
                  <a:stCxn id="135" idx="2"/>
                  <a:endCxn id="93" idx="7"/>
                </p:cNvCxnSpPr>
                <p:nvPr/>
              </p:nvCxnSpPr>
              <p:spPr>
                <a:xfrm>
                  <a:off x="3766073" y="3947060"/>
                  <a:ext cx="291010" cy="90173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ovéPole 134"/>
                <p:cNvSpPr txBox="1"/>
                <p:nvPr/>
              </p:nvSpPr>
              <p:spPr>
                <a:xfrm>
                  <a:off x="3188030" y="3670061"/>
                  <a:ext cx="1156086" cy="27699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schemeClr val="tx1"/>
                      </a:solidFill>
                      <a:latin typeface="Bahnschrift Condensed" panose="020B0502040204020203" pitchFamily="34" charset="0"/>
                    </a:rPr>
                    <a:t>Terestrická měření</a:t>
                  </a:r>
                </a:p>
              </p:txBody>
            </p:sp>
          </p:grpSp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2602A50F-B801-B2E8-AB00-331D756D9D08}"/>
                </a:ext>
              </a:extLst>
            </p:cNvPr>
            <p:cNvGrpSpPr/>
            <p:nvPr/>
          </p:nvGrpSpPr>
          <p:grpSpPr>
            <a:xfrm>
              <a:off x="1710532" y="991301"/>
              <a:ext cx="7116616" cy="2531915"/>
              <a:chOff x="1710532" y="991301"/>
              <a:chExt cx="7116616" cy="2531915"/>
            </a:xfrm>
          </p:grpSpPr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6329481A-A85D-85FC-2B33-8E4BD1978506}"/>
                  </a:ext>
                </a:extLst>
              </p:cNvPr>
              <p:cNvCxnSpPr>
                <a:cxnSpLocks/>
                <a:stCxn id="125" idx="3"/>
                <a:endCxn id="6" idx="1"/>
              </p:cNvCxnSpPr>
              <p:nvPr/>
            </p:nvCxnSpPr>
            <p:spPr>
              <a:xfrm flipV="1">
                <a:off x="1710532" y="1876239"/>
                <a:ext cx="4609087" cy="16469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7B6799CC-59C9-3072-30B1-7CA06706D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9619" y="991301"/>
                <a:ext cx="2507529" cy="1769875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E620F8FE-68FE-4D1F-893A-576E4ED7EBFE}"/>
                </a:ext>
              </a:extLst>
            </p:cNvPr>
            <p:cNvCxnSpPr>
              <a:cxnSpLocks/>
              <a:stCxn id="135" idx="3"/>
              <a:endCxn id="26" idx="1"/>
            </p:cNvCxnSpPr>
            <p:nvPr/>
          </p:nvCxnSpPr>
          <p:spPr>
            <a:xfrm flipV="1">
              <a:off x="4344116" y="3340651"/>
              <a:ext cx="1716609" cy="46791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E8C00AFB-1F52-C0FA-7D54-633A1DDB5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0725" y="2788349"/>
              <a:ext cx="1068453" cy="110460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84544936-4D5A-E2BC-0371-3D429348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1475" y="3362681"/>
              <a:ext cx="1156086" cy="1540729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44FB612A-2641-AF4C-7B6A-1F270FF4E61D}"/>
                </a:ext>
              </a:extLst>
            </p:cNvPr>
            <p:cNvCxnSpPr>
              <a:cxnSpLocks/>
              <a:stCxn id="135" idx="3"/>
              <a:endCxn id="18" idx="1"/>
            </p:cNvCxnSpPr>
            <p:nvPr/>
          </p:nvCxnSpPr>
          <p:spPr>
            <a:xfrm>
              <a:off x="4344116" y="3808561"/>
              <a:ext cx="966655" cy="76531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0D80F9A4-B68F-CF76-DA08-DD2E8FB87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0771" y="4118369"/>
              <a:ext cx="1213160" cy="911006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0226834E-3402-4F4D-6A80-2E0ABB95D183}"/>
                </a:ext>
              </a:extLst>
            </p:cNvPr>
            <p:cNvCxnSpPr>
              <a:cxnSpLocks/>
              <a:stCxn id="135" idx="3"/>
              <a:endCxn id="28" idx="1"/>
            </p:cNvCxnSpPr>
            <p:nvPr/>
          </p:nvCxnSpPr>
          <p:spPr>
            <a:xfrm>
              <a:off x="4344116" y="3808561"/>
              <a:ext cx="3067359" cy="3244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937260"/>
            <a:ext cx="6088141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Skupina 52"/>
          <p:cNvGrpSpPr/>
          <p:nvPr/>
        </p:nvGrpSpPr>
        <p:grpSpPr>
          <a:xfrm>
            <a:off x="4235450" y="844852"/>
            <a:ext cx="4770689" cy="4298647"/>
            <a:chOff x="4235450" y="844852"/>
            <a:chExt cx="4770689" cy="429864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450" y="968374"/>
              <a:ext cx="4714875" cy="417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Obdélník 48"/>
            <p:cNvSpPr/>
            <p:nvPr/>
          </p:nvSpPr>
          <p:spPr>
            <a:xfrm>
              <a:off x="8832850" y="1886588"/>
              <a:ext cx="173289" cy="353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7658100" y="844852"/>
              <a:ext cx="406400" cy="353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80" y="108918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Integrální transformace (rozklad integrálu)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-34680" y="1393915"/>
                <a:ext cx="5048725" cy="554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e>
                      </m:d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nary>
                        <m:naryPr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cs-CZ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nary>
                        <m:naryPr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cs-CZ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80" y="1393915"/>
                <a:ext cx="5048725" cy="554575"/>
              </a:xfrm>
              <a:prstGeom prst="rect">
                <a:avLst/>
              </a:prstGeom>
              <a:blipFill>
                <a:blip r:embed="rId5"/>
                <a:stretch>
                  <a:fillRect t="-127473" b="-1890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797625" y="753253"/>
                <a:ext cx="3190938" cy="594458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cs-CZ" i="1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5" y="753253"/>
                <a:ext cx="3190938" cy="5944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Skupina 16"/>
          <p:cNvGrpSpPr/>
          <p:nvPr/>
        </p:nvGrpSpPr>
        <p:grpSpPr>
          <a:xfrm>
            <a:off x="842447" y="1490663"/>
            <a:ext cx="7330003" cy="1498665"/>
            <a:chOff x="842447" y="1490663"/>
            <a:chExt cx="7330003" cy="1498665"/>
          </a:xfrm>
        </p:grpSpPr>
        <p:sp>
          <p:nvSpPr>
            <p:cNvPr id="7" name="TextovéPole 6"/>
            <p:cNvSpPr txBox="1"/>
            <p:nvPr/>
          </p:nvSpPr>
          <p:spPr>
            <a:xfrm>
              <a:off x="1224625" y="2094027"/>
              <a:ext cx="864339" cy="307777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Blízk</a:t>
              </a:r>
              <a:r>
                <a:rPr lang="en-US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á</a:t>
              </a:r>
              <a:r>
                <a:rPr lang="cs-CZ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 zón</a:t>
              </a:r>
              <a:r>
                <a:rPr lang="en-US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a</a:t>
              </a:r>
              <a:endParaRPr lang="cs-CZ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Levá složená závorka 7"/>
            <p:cNvSpPr/>
            <p:nvPr/>
          </p:nvSpPr>
          <p:spPr>
            <a:xfrm rot="16200000">
              <a:off x="1538494" y="1197966"/>
              <a:ext cx="226981" cy="1619075"/>
            </a:xfrm>
            <a:prstGeom prst="leftBrace">
              <a:avLst>
                <a:gd name="adj1" fmla="val 63786"/>
                <a:gd name="adj2" fmla="val 50000"/>
              </a:avLst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9" name="Ovál 8"/>
            <p:cNvSpPr/>
            <p:nvPr/>
          </p:nvSpPr>
          <p:spPr>
            <a:xfrm>
              <a:off x="6457950" y="1490663"/>
              <a:ext cx="1714500" cy="14986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B050"/>
                </a:solidFill>
              </a:endParaRPr>
            </a:p>
          </p:txBody>
        </p:sp>
        <p:cxnSp>
          <p:nvCxnSpPr>
            <p:cNvPr id="13" name="Pravoúhlá spojnice 12"/>
            <p:cNvCxnSpPr>
              <a:stCxn id="7" idx="2"/>
              <a:endCxn id="9" idx="4"/>
            </p:cNvCxnSpPr>
            <p:nvPr/>
          </p:nvCxnSpPr>
          <p:spPr>
            <a:xfrm rot="16200000" flipH="1">
              <a:off x="4192235" y="-133637"/>
              <a:ext cx="587524" cy="5658405"/>
            </a:xfrm>
            <a:prstGeom prst="bentConnector3">
              <a:avLst>
                <a:gd name="adj1" fmla="val 138909"/>
              </a:avLst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>
            <a:off x="2871782" y="1021556"/>
            <a:ext cx="5736436" cy="4102894"/>
            <a:chOff x="2871782" y="1021556"/>
            <a:chExt cx="5736436" cy="4083843"/>
          </a:xfrm>
        </p:grpSpPr>
        <p:grpSp>
          <p:nvGrpSpPr>
            <p:cNvPr id="23" name="Skupina 22"/>
            <p:cNvGrpSpPr/>
            <p:nvPr/>
          </p:nvGrpSpPr>
          <p:grpSpPr>
            <a:xfrm>
              <a:off x="2871782" y="1021556"/>
              <a:ext cx="5736436" cy="4083843"/>
              <a:chOff x="2871782" y="1021556"/>
              <a:chExt cx="5736436" cy="4083843"/>
            </a:xfrm>
          </p:grpSpPr>
          <p:sp>
            <p:nvSpPr>
              <p:cNvPr id="10" name="TextovéPole 9"/>
              <p:cNvSpPr txBox="1">
                <a:spLocks/>
              </p:cNvSpPr>
              <p:nvPr/>
            </p:nvSpPr>
            <p:spPr>
              <a:xfrm>
                <a:off x="3228829" y="2076988"/>
                <a:ext cx="1071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  <a:latin typeface="Bahnschrift Condensed" panose="020B0502040204020203" pitchFamily="34" charset="0"/>
                  </a:rPr>
                  <a:t>Vzdálen</a:t>
                </a:r>
                <a:r>
                  <a:rPr lang="en-US" dirty="0">
                    <a:solidFill>
                      <a:srgbClr val="FF0000"/>
                    </a:solidFill>
                    <a:latin typeface="Bahnschrift Condensed" panose="020B0502040204020203" pitchFamily="34" charset="0"/>
                  </a:rPr>
                  <a:t>á</a:t>
                </a:r>
                <a:r>
                  <a:rPr lang="cs-CZ" dirty="0">
                    <a:solidFill>
                      <a:srgbClr val="FF0000"/>
                    </a:solidFill>
                    <a:latin typeface="Bahnschrift Condensed" panose="020B0502040204020203" pitchFamily="34" charset="0"/>
                  </a:rPr>
                  <a:t> zón</a:t>
                </a:r>
                <a:r>
                  <a:rPr lang="en-US" dirty="0">
                    <a:solidFill>
                      <a:srgbClr val="FF0000"/>
                    </a:solidFill>
                    <a:latin typeface="Bahnschrift Condensed" panose="020B0502040204020203" pitchFamily="34" charset="0"/>
                  </a:rPr>
                  <a:t>a</a:t>
                </a:r>
                <a:endParaRPr lang="cs-CZ" dirty="0">
                  <a:solidFill>
                    <a:srgbClr val="FF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2" name="Levá složená závorka 11"/>
              <p:cNvSpPr/>
              <p:nvPr/>
            </p:nvSpPr>
            <p:spPr>
              <a:xfrm rot="16200000">
                <a:off x="3656550" y="1102601"/>
                <a:ext cx="225926" cy="1795462"/>
              </a:xfrm>
              <a:prstGeom prst="leftBrace">
                <a:avLst>
                  <a:gd name="adj1" fmla="val 40286"/>
                  <a:gd name="adj2" fmla="val 50000"/>
                </a:avLst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4526755" y="1021556"/>
                <a:ext cx="4081463" cy="408384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Pravoúhlá spojnice 20"/>
              <p:cNvCxnSpPr>
                <a:cxnSpLocks/>
                <a:stCxn id="10" idx="2"/>
                <a:endCxn id="20" idx="2"/>
              </p:cNvCxnSpPr>
              <p:nvPr/>
            </p:nvCxnSpPr>
            <p:spPr>
              <a:xfrm rot="16200000" flipH="1">
                <a:off x="3806218" y="2342940"/>
                <a:ext cx="678713" cy="762362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ál 53"/>
            <p:cNvSpPr/>
            <p:nvPr/>
          </p:nvSpPr>
          <p:spPr>
            <a:xfrm>
              <a:off x="6417469" y="1450659"/>
              <a:ext cx="1795462" cy="15711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55941DF-2385-80CA-A491-B0D48A735114}"/>
              </a:ext>
            </a:extLst>
          </p:cNvPr>
          <p:cNvGrpSpPr/>
          <p:nvPr/>
        </p:nvGrpSpPr>
        <p:grpSpPr>
          <a:xfrm>
            <a:off x="3955589" y="906952"/>
            <a:ext cx="3181811" cy="1170036"/>
            <a:chOff x="3955589" y="906952"/>
            <a:chExt cx="3181811" cy="1170036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05DA21C8-1595-37C1-5E17-BD0F6C293067}"/>
                </a:ext>
              </a:extLst>
            </p:cNvPr>
            <p:cNvSpPr/>
            <p:nvPr/>
          </p:nvSpPr>
          <p:spPr>
            <a:xfrm>
              <a:off x="6807200" y="1828800"/>
              <a:ext cx="330200" cy="2481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07A91CEB-AC36-C305-8616-06657C45D72E}"/>
                </a:ext>
              </a:extLst>
            </p:cNvPr>
            <p:cNvCxnSpPr>
              <a:cxnSpLocks/>
              <a:stCxn id="4" idx="0"/>
              <a:endCxn id="15" idx="2"/>
            </p:cNvCxnSpPr>
            <p:nvPr/>
          </p:nvCxnSpPr>
          <p:spPr>
            <a:xfrm flipH="1" flipV="1">
              <a:off x="4483592" y="1215032"/>
              <a:ext cx="2488708" cy="6137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A298339D-3C75-BEEE-036E-84DDC32E5893}"/>
                    </a:ext>
                  </a:extLst>
                </p:cNvPr>
                <p:cNvSpPr txBox="1"/>
                <p:nvPr/>
              </p:nvSpPr>
              <p:spPr>
                <a:xfrm>
                  <a:off x="3955589" y="906952"/>
                  <a:ext cx="1056006" cy="30808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A298339D-3C75-BEEE-036E-84DDC32E5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589" y="906952"/>
                  <a:ext cx="1056006" cy="308080"/>
                </a:xfrm>
                <a:prstGeom prst="rect">
                  <a:avLst/>
                </a:prstGeom>
                <a:blipFill>
                  <a:blip r:embed="rId7"/>
                  <a:stretch>
                    <a:fillRect b="-5660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6642C136-0503-D5A9-009F-A08A386C3125}"/>
              </a:ext>
            </a:extLst>
          </p:cNvPr>
          <p:cNvGrpSpPr/>
          <p:nvPr/>
        </p:nvGrpSpPr>
        <p:grpSpPr>
          <a:xfrm>
            <a:off x="3955590" y="810304"/>
            <a:ext cx="5035216" cy="1377081"/>
            <a:chOff x="3955590" y="810304"/>
            <a:chExt cx="5035216" cy="1377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E1972FC6-0041-2872-2694-C31965901A00}"/>
                    </a:ext>
                  </a:extLst>
                </p:cNvPr>
                <p:cNvSpPr txBox="1"/>
                <p:nvPr/>
              </p:nvSpPr>
              <p:spPr>
                <a:xfrm>
                  <a:off x="3955590" y="810304"/>
                  <a:ext cx="1056006" cy="49423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E1972FC6-0041-2872-2694-C31965901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590" y="810304"/>
                  <a:ext cx="1056006" cy="4942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550FFB19-D290-9A4A-158E-B765B12D207F}"/>
                </a:ext>
              </a:extLst>
            </p:cNvPr>
            <p:cNvSpPr/>
            <p:nvPr/>
          </p:nvSpPr>
          <p:spPr>
            <a:xfrm>
              <a:off x="8305924" y="931207"/>
              <a:ext cx="480655" cy="2481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27E33F2E-DC24-09AC-820D-C32F988C3E3E}"/>
                </a:ext>
              </a:extLst>
            </p:cNvPr>
            <p:cNvSpPr/>
            <p:nvPr/>
          </p:nvSpPr>
          <p:spPr>
            <a:xfrm>
              <a:off x="8416545" y="1939197"/>
              <a:ext cx="574261" cy="2481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963AFF36-535E-B1AF-E33E-714E678C3216}"/>
                </a:ext>
              </a:extLst>
            </p:cNvPr>
            <p:cNvCxnSpPr>
              <a:cxnSpLocks/>
              <a:stCxn id="24" idx="1"/>
              <a:endCxn id="30" idx="3"/>
            </p:cNvCxnSpPr>
            <p:nvPr/>
          </p:nvCxnSpPr>
          <p:spPr>
            <a:xfrm flipH="1">
              <a:off x="5011596" y="1055301"/>
              <a:ext cx="3294328" cy="21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F1990AB4-F977-1A67-C11A-02047CD6C5F2}"/>
                </a:ext>
              </a:extLst>
            </p:cNvPr>
            <p:cNvCxnSpPr>
              <a:cxnSpLocks/>
              <a:stCxn id="29" idx="1"/>
              <a:endCxn id="30" idx="3"/>
            </p:cNvCxnSpPr>
            <p:nvPr/>
          </p:nvCxnSpPr>
          <p:spPr>
            <a:xfrm flipH="1" flipV="1">
              <a:off x="5011596" y="1057423"/>
              <a:ext cx="3404949" cy="1005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F75B2779-9A4D-1AC4-AD0A-BA83DCE52366}"/>
              </a:ext>
            </a:extLst>
          </p:cNvPr>
          <p:cNvGrpSpPr/>
          <p:nvPr/>
        </p:nvGrpSpPr>
        <p:grpSpPr>
          <a:xfrm>
            <a:off x="643514" y="3235263"/>
            <a:ext cx="4879704" cy="1835953"/>
            <a:chOff x="643514" y="3235263"/>
            <a:chExt cx="4879704" cy="18359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CEC2C9CB-9FA1-46B3-E035-53909141A4C9}"/>
                    </a:ext>
                  </a:extLst>
                </p:cNvPr>
                <p:cNvSpPr txBox="1"/>
                <p:nvPr/>
              </p:nvSpPr>
              <p:spPr>
                <a:xfrm>
                  <a:off x="643514" y="3255334"/>
                  <a:ext cx="397866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:r>
                    <a:rPr lang="cs-CZ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</a:t>
                  </a:r>
                  <a:endParaRPr lang="cs-CZ" dirty="0">
                    <a:latin typeface="Bahnschrift Condensed" panose="020B0502040204020203" pitchFamily="34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</a:t>
                  </a:r>
                </a:p>
                <a:p>
                  <a:pPr algn="just"/>
                  <a:r>
                    <a:rPr lang="cs-CZ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Ω</a:t>
                  </a:r>
                  <a:endPara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cs-CZ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</a:t>
                  </a:r>
                  <a:endPara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l-GR" i="1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γ</a:t>
                  </a:r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cs-CZ" i="1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cs-CZ" i="1" baseline="-25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z</a:t>
                  </a:r>
                  <a:endParaRPr lang="en-US" dirty="0">
                    <a:latin typeface="Bahnschrift Condensed" panose="020B0502040204020203" pitchFamily="34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cs-CZ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Ω</a:t>
                  </a:r>
                  <a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´ </a:t>
                  </a:r>
                  <a:endParaRPr lang="cs-CZ" dirty="0">
                    <a:latin typeface="Bahnschrift Condensed" panose="020B0502040204020203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>
                    <a:latin typeface="Bahnschrift Condensed" panose="020B0502040204020203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CEC2C9CB-9FA1-46B3-E035-53909141A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14" y="3255334"/>
                  <a:ext cx="397866" cy="1815882"/>
                </a:xfrm>
                <a:prstGeom prst="rect">
                  <a:avLst/>
                </a:prstGeom>
                <a:blipFill>
                  <a:blip r:embed="rId10"/>
                  <a:stretch>
                    <a:fillRect l="-4615" t="-100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5E7CD-4DF9-EB89-64C4-CE027E4378F4}"/>
                </a:ext>
              </a:extLst>
            </p:cNvPr>
            <p:cNvSpPr txBox="1"/>
            <p:nvPr/>
          </p:nvSpPr>
          <p:spPr>
            <a:xfrm>
              <a:off x="934440" y="3235263"/>
              <a:ext cx="458877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– 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výška geoidu</a:t>
              </a:r>
              <a:endParaRPr lang="en-US" dirty="0">
                <a:latin typeface="Bahnschrift Condensed" panose="020B0502040204020203" pitchFamily="34" charset="0"/>
                <a:ea typeface="Cambria Math" panose="02040503050406030204" pitchFamily="18" charset="0"/>
              </a:endParaRP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– 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průvodič výpočetního bodu</a:t>
              </a: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– 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sférické souřadnice bodu (</a:t>
              </a:r>
              <a:r>
                <a:rPr lang="el-GR" sz="1200" dirty="0"/>
                <a:t>φ</a:t>
              </a:r>
              <a:r>
                <a:rPr lang="cs-CZ" dirty="0">
                  <a:solidFill>
                    <a:srgbClr val="202122"/>
                  </a:solidFill>
                  <a:latin typeface="Bahnschrift Condensed" panose="020B0502040204020203" pitchFamily="34" charset="0"/>
                  <a:ea typeface="Cambria Math" panose="02040503050406030204" pitchFamily="18" charset="0"/>
                </a:rPr>
                <a:t>,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λ)</a:t>
              </a:r>
              <a:endParaRPr lang="en-US" dirty="0">
                <a:latin typeface="Bahnschrift 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– 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poloměr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  <a:ea typeface="Cambria Math" panose="02040503050406030204" pitchFamily="18" charset="0"/>
                </a:rPr>
                <a:t>střední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sféry</a:t>
              </a:r>
              <a:endParaRPr lang="en-US" dirty="0">
                <a:latin typeface="Bahnschrift Condensed" panose="020B0502040204020203" pitchFamily="34" charset="0"/>
                <a:ea typeface="Cambria Math" panose="02040503050406030204" pitchFamily="18" charset="0"/>
              </a:endParaRPr>
            </a:p>
            <a:p>
              <a:pPr algn="just"/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-    </a:t>
              </a:r>
              <a:r>
                <a:rPr lang="en-US" dirty="0" err="1">
                  <a:latin typeface="Bahnschrift Condensed" panose="020B0502040204020203" pitchFamily="34" charset="0"/>
                  <a:ea typeface="Cambria Math" panose="02040503050406030204" pitchFamily="18" charset="0"/>
                </a:rPr>
                <a:t>normální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  <a:ea typeface="Cambria Math" panose="02040503050406030204" pitchFamily="18" charset="0"/>
                </a:rPr>
                <a:t>tíhové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  <a:ea typeface="Cambria Math" panose="02040503050406030204" pitchFamily="18" charset="0"/>
                </a:rPr>
                <a:t>zrychlení</a:t>
              </a:r>
              <a:endParaRPr lang="en-US" dirty="0">
                <a:latin typeface="Bahnschrift Condensed" panose="020B0502040204020203" pitchFamily="34" charset="0"/>
                <a:ea typeface="Cambria Math" panose="02040503050406030204" pitchFamily="18" charset="0"/>
              </a:endParaRP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tíhová porucha</a:t>
              </a: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souřadnice integračního elementu</a:t>
              </a:r>
              <a:endParaRPr lang="cs-CZ" dirty="0">
                <a:latin typeface="Bahnschrift 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–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  </a:t>
              </a:r>
              <a:r>
                <a:rPr lang="cs-CZ" dirty="0">
                  <a:latin typeface="Bahnschrift Condensed" panose="020B0502040204020203" pitchFamily="34" charset="0"/>
                  <a:ea typeface="Cambria Math" panose="02040503050406030204" pitchFamily="18" charset="0"/>
                </a:rPr>
                <a:t>integrální jádro</a:t>
              </a:r>
              <a:endParaRPr lang="en-US" dirty="0">
                <a:latin typeface="Bahnschrift Condensed" panose="020B0502040204020203" pitchFamily="34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86058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Integrální transformace (</a:t>
            </a:r>
            <a:r>
              <a:rPr lang="cs-CZ" dirty="0" err="1">
                <a:latin typeface="Bahnschrift Condensed" panose="020B0502040204020203" pitchFamily="34" charset="0"/>
              </a:rPr>
              <a:t>funkcionály</a:t>
            </a:r>
            <a:r>
              <a:rPr lang="cs-CZ" dirty="0">
                <a:latin typeface="Bahnschrift Condensed" panose="020B0502040204020203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A4164642-5C8E-E842-2D7C-C44B0A3F14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3600" y="724062"/>
                <a:ext cx="8129913" cy="426738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Zkoumán výpočet výšky geoidu ze složek první derivace poruchového tíhového potenciálu: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Vertikální složka – tíhová porucha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Horizontální složky – </a:t>
                </a:r>
                <a:r>
                  <a:rPr lang="cs-CZ" dirty="0" err="1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přeškálované</a:t>
                </a: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 tížnicové odchylky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Druh</a:t>
                </a:r>
                <a:r>
                  <a:rPr lang="en-US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ý</a:t>
                </a: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 integrál převeden do spektrálního tvaru (pomocí koeficientů rozvoje chybové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114300" indent="0">
                  <a:buNone/>
                </a:pPr>
                <a:endParaRPr lang="cs-CZ" sz="14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114300" indent="0">
                  <a:buNone/>
                </a:pPr>
                <a:endParaRPr lang="cs-CZ" sz="14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114300" indent="0">
                  <a:buNone/>
                </a:pPr>
                <a:endParaRPr lang="cs-CZ" sz="14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114300" indent="0">
                  <a:buNone/>
                </a:pPr>
                <a:endParaRPr lang="cs-CZ" sz="14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114300" indent="0">
                  <a:buNone/>
                </a:pPr>
                <a:endParaRPr lang="cs-CZ" sz="14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A4164642-5C8E-E842-2D7C-C44B0A3F1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3600" y="724062"/>
                <a:ext cx="8129913" cy="426738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5A0BEAB-AA7A-A5DC-E369-4D427B058994}"/>
              </a:ext>
            </a:extLst>
          </p:cNvPr>
          <p:cNvGrpSpPr/>
          <p:nvPr/>
        </p:nvGrpSpPr>
        <p:grpSpPr>
          <a:xfrm>
            <a:off x="600543" y="2352543"/>
            <a:ext cx="7942908" cy="2676126"/>
            <a:chOff x="600539" y="2145633"/>
            <a:chExt cx="7942908" cy="2676126"/>
          </a:xfrm>
        </p:grpSpPr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EE0DACF-C9A0-FAA4-727F-89A24B0B553D}"/>
                </a:ext>
              </a:extLst>
            </p:cNvPr>
            <p:cNvGrpSpPr/>
            <p:nvPr/>
          </p:nvGrpSpPr>
          <p:grpSpPr>
            <a:xfrm>
              <a:off x="1867640" y="2145633"/>
              <a:ext cx="5408714" cy="1203214"/>
              <a:chOff x="1867643" y="2156614"/>
              <a:chExt cx="5408714" cy="12032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ovéPole 12">
                    <a:extLst>
                      <a:ext uri="{FF2B5EF4-FFF2-40B4-BE49-F238E27FC236}">
                        <a16:creationId xmlns:a16="http://schemas.microsoft.com/office/drawing/2014/main" id="{6A589C39-A287-B396-F37A-194548CEC116}"/>
                      </a:ext>
                    </a:extLst>
                  </p:cNvPr>
                  <p:cNvSpPr txBox="1"/>
                  <p:nvPr/>
                </p:nvSpPr>
                <p:spPr>
                  <a:xfrm>
                    <a:off x="1867643" y="2156614"/>
                    <a:ext cx="5408714" cy="67999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3" name="TextovéPole 12">
                    <a:extLst>
                      <a:ext uri="{FF2B5EF4-FFF2-40B4-BE49-F238E27FC236}">
                        <a16:creationId xmlns:a16="http://schemas.microsoft.com/office/drawing/2014/main" id="{6A589C39-A287-B396-F37A-194548CEC1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7643" y="2156614"/>
                    <a:ext cx="5408714" cy="6799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C5B6244-D211-702D-406D-1AECBF2840DC}"/>
                  </a:ext>
                </a:extLst>
              </p:cNvPr>
              <p:cNvSpPr txBox="1"/>
              <p:nvPr/>
            </p:nvSpPr>
            <p:spPr>
              <a:xfrm>
                <a:off x="3304542" y="2836608"/>
                <a:ext cx="25349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Výpočet výšky geoidu z tíhových poruch</a:t>
                </a:r>
              </a:p>
              <a:p>
                <a:endParaRPr lang="cs-CZ" dirty="0"/>
              </a:p>
            </p:txBody>
          </p: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F214DCB0-B7CD-0068-A012-5AE352345C0A}"/>
                </a:ext>
              </a:extLst>
            </p:cNvPr>
            <p:cNvGrpSpPr/>
            <p:nvPr/>
          </p:nvGrpSpPr>
          <p:grpSpPr>
            <a:xfrm>
              <a:off x="600539" y="3541793"/>
              <a:ext cx="7942908" cy="1279966"/>
              <a:chOff x="600542" y="3350228"/>
              <a:chExt cx="7942908" cy="12799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B0C835F9-5AE4-2F52-FFF5-951B8A3334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0542" y="3350228"/>
                    <a:ext cx="7942908" cy="756746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d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𝜋𝛾</m:t>
                              </m:r>
                            </m:den>
                          </m:f>
                          <m:nary>
                            <m:nary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func>
                                    <m:func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1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cs-C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4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p>
                                            <m:sSupPr>
                                              <m:ctrlP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𝒲</m:t>
                              </m:r>
                              <m:d>
                                <m:d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  <m:r>
                            <a:rPr lang="cs-CZ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𝒲</m:t>
                                  </m:r>
                                </m:sup>
                              </m:sSubSup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lang="cs-CZ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cs-CZ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B0C835F9-5AE4-2F52-FFF5-951B8A3334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542" y="3350228"/>
                    <a:ext cx="7942908" cy="75674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ovéPole 18">
                    <a:extLst>
                      <a:ext uri="{FF2B5EF4-FFF2-40B4-BE49-F238E27FC236}">
                        <a16:creationId xmlns:a16="http://schemas.microsoft.com/office/drawing/2014/main" id="{B1DC25B6-88C9-9054-DF68-5D9C559F9ED0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251" y="4106974"/>
                    <a:ext cx="405149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cs-CZ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Výpočet výšky geoidu z </a:t>
                    </a:r>
                    <a:r>
                      <a:rPr lang="en-US" sz="1400" dirty="0" err="1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horizontálních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 </a:t>
                    </a:r>
                    <a:r>
                      <a:rPr lang="en-US" sz="1400" dirty="0" err="1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složek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 </a:t>
                    </a:r>
                    <a:r>
                      <a:rPr lang="cs-CZ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cs-CZ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cs-CZ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rPr>
                      <a:t>- zpětný azimut)</a:t>
                    </a:r>
                  </a:p>
                  <a:p>
                    <a:pPr algn="ctr"/>
                    <a:endParaRPr lang="cs-CZ" dirty="0"/>
                  </a:p>
                </p:txBody>
              </p:sp>
            </mc:Choice>
            <mc:Fallback xmlns="">
              <p:sp>
                <p:nvSpPr>
                  <p:cNvPr id="19" name="TextovéPole 18">
                    <a:extLst>
                      <a:ext uri="{FF2B5EF4-FFF2-40B4-BE49-F238E27FC236}">
                        <a16:creationId xmlns:a16="http://schemas.microsoft.com/office/drawing/2014/main" id="{B1DC25B6-88C9-9054-DF68-5D9C559F9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251" y="4106974"/>
                    <a:ext cx="405149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2" t="-2326" r="-602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2063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67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Globální střední chyby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164642-5C8E-E842-2D7C-C44B0A3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892" y="503648"/>
            <a:ext cx="8597408" cy="40363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Nutné uvážení vlivu chyb terestrických i družicových dat a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vlivu vzdálen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é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 zón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y</a:t>
            </a: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Po odvození získány vztahy pro globální střední kvadratické chyby jednotlivých výpočtů.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5C0F608-CEE4-528C-3775-7CB697B58465}"/>
                  </a:ext>
                </a:extLst>
              </p:cNvPr>
              <p:cNvSpPr txBox="1"/>
              <p:nvPr/>
            </p:nvSpPr>
            <p:spPr>
              <a:xfrm>
                <a:off x="515922" y="2193650"/>
                <a:ext cx="8112155" cy="14158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ℋ</m:t>
                                  </m:r>
                                </m:e>
                              </m:d>
                            </m:sup>
                          </m:sSup>
                        </m:sub>
                        <m:sup>
                          <m: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ℋ</m:t>
                                          </m:r>
                                        </m:e>
                                      </m:d>
                                    </m:sup>
                                  </m:sSup>
                                </m:sub>
                                <m:sup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nary>
                        </m:e>
                      </m:d>
                      <m:r>
                        <a:rPr lang="cs-CZ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f>
                                        <m:f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ℋ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ℋ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𝑆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ℋ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cs-CZ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bSup>
                            <m:sSubSup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5C0F608-CEE4-528C-3775-7CB697B5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2" y="2193650"/>
                <a:ext cx="8112155" cy="1415837"/>
              </a:xfrm>
              <a:prstGeom prst="rect">
                <a:avLst/>
              </a:prstGeom>
              <a:blipFill>
                <a:blip r:embed="rId3"/>
                <a:stretch>
                  <a:fillRect t="-55319" b="-297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Skupina 41">
            <a:extLst>
              <a:ext uri="{FF2B5EF4-FFF2-40B4-BE49-F238E27FC236}">
                <a16:creationId xmlns:a16="http://schemas.microsoft.com/office/drawing/2014/main" id="{75FC585D-D5D0-094A-71D7-D363DD9A11A7}"/>
              </a:ext>
            </a:extLst>
          </p:cNvPr>
          <p:cNvGrpSpPr/>
          <p:nvPr/>
        </p:nvGrpSpPr>
        <p:grpSpPr>
          <a:xfrm>
            <a:off x="515922" y="2988935"/>
            <a:ext cx="8152918" cy="1997803"/>
            <a:chOff x="477518" y="2521815"/>
            <a:chExt cx="8152918" cy="1997803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709ECBD5-7DAB-DD47-6AC8-39E5A69EF1B4}"/>
                </a:ext>
              </a:extLst>
            </p:cNvPr>
            <p:cNvGrpSpPr/>
            <p:nvPr/>
          </p:nvGrpSpPr>
          <p:grpSpPr>
            <a:xfrm>
              <a:off x="477518" y="2521815"/>
              <a:ext cx="8112155" cy="1692134"/>
              <a:chOff x="477518" y="2521815"/>
              <a:chExt cx="8112155" cy="16921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ovéPole 13">
                    <a:extLst>
                      <a:ext uri="{FF2B5EF4-FFF2-40B4-BE49-F238E27FC236}">
                        <a16:creationId xmlns:a16="http://schemas.microsoft.com/office/drawing/2014/main" id="{453B7100-E119-AA9D-C3A6-3BD875910FA5}"/>
                      </a:ext>
                    </a:extLst>
                  </p:cNvPr>
                  <p:cNvSpPr txBox="1"/>
                  <p:nvPr/>
                </p:nvSpPr>
                <p:spPr>
                  <a:xfrm>
                    <a:off x="477518" y="3618080"/>
                    <a:ext cx="1958829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4" name="TextovéPole 13">
                    <a:extLst>
                      <a:ext uri="{FF2B5EF4-FFF2-40B4-BE49-F238E27FC236}">
                        <a16:creationId xmlns:a16="http://schemas.microsoft.com/office/drawing/2014/main" id="{453B7100-E119-AA9D-C3A6-3BD875910F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518" y="3618080"/>
                    <a:ext cx="1958829" cy="5958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9BE9A9A8-DEC8-4D9A-5691-A7C58CD5AC25}"/>
                      </a:ext>
                    </a:extLst>
                  </p:cNvPr>
                  <p:cNvSpPr txBox="1"/>
                  <p:nvPr/>
                </p:nvSpPr>
                <p:spPr>
                  <a:xfrm>
                    <a:off x="3562569" y="3618080"/>
                    <a:ext cx="1942051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9BE9A9A8-DEC8-4D9A-5691-A7C58CD5AC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569" y="3618080"/>
                    <a:ext cx="1942051" cy="5958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ovéPole 22">
                    <a:extLst>
                      <a:ext uri="{FF2B5EF4-FFF2-40B4-BE49-F238E27FC236}">
                        <a16:creationId xmlns:a16="http://schemas.microsoft.com/office/drawing/2014/main" id="{5D8F58CA-5C70-80C7-EF08-D245034C679E}"/>
                      </a:ext>
                    </a:extLst>
                  </p:cNvPr>
                  <p:cNvSpPr txBox="1"/>
                  <p:nvPr/>
                </p:nvSpPr>
                <p:spPr>
                  <a:xfrm>
                    <a:off x="6714734" y="3618080"/>
                    <a:ext cx="1874939" cy="59586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p>
                          </m:sSubSup>
                          <m:r>
                            <a:rPr lang="cs-CZ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oMath>
                      </m:oMathPara>
                    </a14:m>
                    <a:endParaRPr lang="cs-CZ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ovéPole 22">
                    <a:extLst>
                      <a:ext uri="{FF2B5EF4-FFF2-40B4-BE49-F238E27FC236}">
                        <a16:creationId xmlns:a16="http://schemas.microsoft.com/office/drawing/2014/main" id="{5D8F58CA-5C70-80C7-EF08-D245034C67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4734" y="3618080"/>
                    <a:ext cx="1874939" cy="595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7274C54B-4966-C533-F842-6373A3DD642D}"/>
                  </a:ext>
                </a:extLst>
              </p:cNvPr>
              <p:cNvSpPr/>
              <p:nvPr/>
            </p:nvSpPr>
            <p:spPr>
              <a:xfrm>
                <a:off x="3562569" y="2521815"/>
                <a:ext cx="689283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625E5825-7872-DC2E-B381-07059BBCDA43}"/>
                  </a:ext>
                </a:extLst>
              </p:cNvPr>
              <p:cNvSpPr/>
              <p:nvPr/>
            </p:nvSpPr>
            <p:spPr>
              <a:xfrm>
                <a:off x="5634990" y="2522281"/>
                <a:ext cx="689283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6110BACA-886C-06E0-B224-1D577181B815}"/>
                  </a:ext>
                </a:extLst>
              </p:cNvPr>
              <p:cNvSpPr/>
              <p:nvPr/>
            </p:nvSpPr>
            <p:spPr>
              <a:xfrm>
                <a:off x="7891780" y="2521815"/>
                <a:ext cx="487680" cy="3304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878B7DD2-8F21-57EF-AF0E-82DC7FDEBD3F}"/>
                  </a:ext>
                </a:extLst>
              </p:cNvPr>
              <p:cNvCxnSpPr>
                <a:cxnSpLocks/>
                <a:stCxn id="24" idx="2"/>
                <a:endCxn id="14" idx="0"/>
              </p:cNvCxnSpPr>
              <p:nvPr/>
            </p:nvCxnSpPr>
            <p:spPr>
              <a:xfrm flipH="1">
                <a:off x="1456933" y="2852257"/>
                <a:ext cx="2450278" cy="76582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CA73D845-48B0-39AC-6AA8-3240E105B40C}"/>
                  </a:ext>
                </a:extLst>
              </p:cNvPr>
              <p:cNvCxnSpPr>
                <a:cxnSpLocks/>
                <a:stCxn id="25" idx="2"/>
                <a:endCxn id="21" idx="0"/>
              </p:cNvCxnSpPr>
              <p:nvPr/>
            </p:nvCxnSpPr>
            <p:spPr>
              <a:xfrm flipH="1">
                <a:off x="4533595" y="2852723"/>
                <a:ext cx="1446037" cy="7653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E4C90285-D901-2E08-7D5B-544848F3BB30}"/>
                  </a:ext>
                </a:extLst>
              </p:cNvPr>
              <p:cNvCxnSpPr>
                <a:cxnSpLocks/>
                <a:stCxn id="26" idx="2"/>
                <a:endCxn id="23" idx="0"/>
              </p:cNvCxnSpPr>
              <p:nvPr/>
            </p:nvCxnSpPr>
            <p:spPr>
              <a:xfrm flipH="1">
                <a:off x="7652204" y="2852257"/>
                <a:ext cx="483416" cy="76582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D0AEC2E5-0FE6-B88B-AA29-1EC67857B665}"/>
                </a:ext>
              </a:extLst>
            </p:cNvPr>
            <p:cNvSpPr txBox="1"/>
            <p:nvPr/>
          </p:nvSpPr>
          <p:spPr>
            <a:xfrm>
              <a:off x="541457" y="4210209"/>
              <a:ext cx="1830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latin typeface="Bahnschrift Condensed" panose="020B0502040204020203" pitchFamily="34" charset="0"/>
                </a:rPr>
                <a:t>Chyby terestrických měření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C13345B4-05C8-38DB-2226-487C95870967}"/>
                </a:ext>
              </a:extLst>
            </p:cNvPr>
            <p:cNvSpPr txBox="1"/>
            <p:nvPr/>
          </p:nvSpPr>
          <p:spPr>
            <a:xfrm>
              <a:off x="3625183" y="4211841"/>
              <a:ext cx="17508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latin typeface="Bahnschrift Condensed" panose="020B0502040204020203" pitchFamily="34" charset="0"/>
                </a:rPr>
                <a:t>Chyby družicových měření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92E7C21C-29F1-5C85-E2EC-4268E76ED012}"/>
                </a:ext>
              </a:extLst>
            </p:cNvPr>
            <p:cNvSpPr txBox="1"/>
            <p:nvPr/>
          </p:nvSpPr>
          <p:spPr>
            <a:xfrm>
              <a:off x="6634376" y="4207931"/>
              <a:ext cx="1996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 Condensed" panose="020B0502040204020203" pitchFamily="34" charset="0"/>
                </a:rPr>
                <a:t>Variance </a:t>
              </a:r>
              <a:r>
                <a:rPr lang="en-US" dirty="0" err="1">
                  <a:latin typeface="Bahnschrift Condensed" panose="020B0502040204020203" pitchFamily="34" charset="0"/>
                </a:rPr>
                <a:t>terestrických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měření</a:t>
              </a:r>
              <a:endParaRPr lang="cs-CZ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8927085-492B-243A-268C-A6C7968FB31F}"/>
              </a:ext>
            </a:extLst>
          </p:cNvPr>
          <p:cNvSpPr txBox="1"/>
          <p:nvPr/>
        </p:nvSpPr>
        <p:spPr>
          <a:xfrm>
            <a:off x="468031" y="1855189"/>
            <a:ext cx="348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Bahnschrift Condensed" panose="020B0502040204020203" pitchFamily="34" charset="0"/>
              </a:rPr>
              <a:t>Globální chyba výpočtu výšky geoidu z tíhových poruch:</a:t>
            </a:r>
          </a:p>
        </p:txBody>
      </p:sp>
    </p:spTree>
    <p:extLst>
      <p:ext uri="{BB962C8B-B14F-4D97-AF65-F5344CB8AC3E}">
        <p14:creationId xmlns:p14="http://schemas.microsoft.com/office/powerpoint/2010/main" val="33646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72" y="153517"/>
            <a:ext cx="4512255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Variance měření a chyb (výpočty)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A4164642-5C8E-E842-2D7C-C44B0A3F14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5213" y="786419"/>
                <a:ext cx="8520600" cy="4049304"/>
              </a:xfrm>
              <a:ln w="0">
                <a:noFill/>
              </a:ln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Variance chyb terestrických měření: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Využito </a:t>
                </a:r>
                <a:r>
                  <a:rPr lang="cs-CZ" sz="1600" dirty="0" err="1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kovarianční</a:t>
                </a: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 funkce:</a:t>
                </a:r>
              </a:p>
              <a:p>
                <a:pPr marL="5969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cs-CZ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p>
                        </m:sSubSup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sSup>
                      <m:sSupPr>
                        <m:ctrlP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cs-CZ" sz="1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cs-CZ" sz="1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cs-CZ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fName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rad>
                          </m:den>
                        </m:f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func>
                          <m:funcPr>
                            <m:ctrlP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func>
                      </m:e>
                    </m:d>
                  </m:oMath>
                </a14:m>
                <a:endParaRPr lang="cs-CZ" sz="16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596900" lvl="1" indent="0">
                  <a:buNone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Variance chyb družicových měření: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Využity střední chyby koeficientů globálního </a:t>
                </a:r>
                <a:r>
                  <a:rPr lang="en-US" sz="1600" dirty="0" err="1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tíhového</a:t>
                </a: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 modelu Země:</a:t>
                </a:r>
              </a:p>
              <a:p>
                <a:pPr marL="596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p>
                          </m:sSubSup>
                          <m: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𝑛𝑚</m:t>
                                      </m:r>
                                    </m:sub>
                                    <m:sup/>
                                  </m:sSubSup>
                                </m:sub>
                                <m:sup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𝑛𝑚</m:t>
                                      </m:r>
                                    </m:sub>
                                    <m:sup/>
                                  </m:sSubSup>
                                </m:sub>
                                <m:sup>
                                  <m:r>
                                    <a:rPr lang="cs-CZ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cs-CZ" sz="1600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 marL="596900" lvl="1" indent="0">
                  <a:buNone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Variance terestrických měření: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Využity analytické modely.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Nutné </a:t>
                </a:r>
                <a:r>
                  <a:rPr lang="cs-CZ" sz="1600" dirty="0" err="1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přeškálování</a:t>
                </a:r>
                <a:r>
                  <a:rPr lang="cs-CZ" sz="1600" dirty="0">
                    <a:solidFill>
                      <a:schemeClr val="tx1"/>
                    </a:solidFill>
                    <a:latin typeface="Bahnschrift Condensed" panose="020B0502040204020203" pitchFamily="34" charset="0"/>
                  </a:rPr>
                  <a:t> příslušnými faktory.</a:t>
                </a:r>
              </a:p>
              <a:p>
                <a:pPr marL="596900" lvl="1" indent="0">
                  <a:buNone/>
                </a:pPr>
                <a:endParaRPr lang="cs-CZ" dirty="0">
                  <a:solidFill>
                    <a:schemeClr val="tx1"/>
                  </a:solidFill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A4164642-5C8E-E842-2D7C-C44B0A3F1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5213" y="786419"/>
                <a:ext cx="8520600" cy="4049304"/>
              </a:xfrm>
              <a:blipFill>
                <a:blip r:embed="rId3"/>
                <a:stretch>
                  <a:fillRect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3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71" y="153517"/>
            <a:ext cx="4512255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Variance měření a chyb (modely)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8/1</a:t>
            </a: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DBDEC05-4E4C-0DB1-5750-B66A1BB26C99}"/>
              </a:ext>
            </a:extLst>
          </p:cNvPr>
          <p:cNvGrpSpPr/>
          <p:nvPr/>
        </p:nvGrpSpPr>
        <p:grpSpPr>
          <a:xfrm>
            <a:off x="1221739" y="1308683"/>
            <a:ext cx="6700521" cy="2856737"/>
            <a:chOff x="1221739" y="1308683"/>
            <a:chExt cx="6700521" cy="2856737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E2580B4-96DA-BD39-4606-275BE8EA7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1739" y="1308683"/>
              <a:ext cx="6700521" cy="285673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3CF1A41-4DFF-6937-955D-FB2AD28EC428}"/>
                </a:ext>
              </a:extLst>
            </p:cNvPr>
            <p:cNvSpPr/>
            <p:nvPr/>
          </p:nvSpPr>
          <p:spPr>
            <a:xfrm>
              <a:off x="2209800" y="3703320"/>
              <a:ext cx="152400" cy="294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5160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9035B39-4157-1A42-43AC-73713CD9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382" y="193151"/>
            <a:ext cx="3375235" cy="5727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Bahnschrift Condensed" panose="020B0502040204020203" pitchFamily="34" charset="0"/>
              </a:rPr>
              <a:t>Numerický experiment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164642-5C8E-E842-2D7C-C44B0A3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6" y="765850"/>
            <a:ext cx="8497648" cy="43776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Cíle experimentu: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Zhodnocení vlivu volby analytického modelu.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Zhodnocení vlivu vstupních chyb terestrických měření.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Popsané teoretické vztahy programově zpracovány (MATLAB).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Uvažován integrační poloměr 0°- 6° (krok 0,1°).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Využity koeficienty modelu </a:t>
            </a:r>
            <a:r>
              <a:rPr lang="cs-CZ" sz="180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TIM_R6e (chyby družicových měření).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Provedeno omezení stupně sumace (300 – družicová měření, 2700 – terestrická měření).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Vliv variance terestrických měření posuzován pro 4 zvolené analytické modely: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Kaula, Tscherning &amp; Rapp, Sansò &amp; Sideris a GGMPlus</a:t>
            </a:r>
            <a:endParaRPr lang="cs-CZ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Bahnschrift Condensed" panose="020B0502040204020203" pitchFamily="34" charset="0"/>
              </a:rPr>
              <a:t>Střední hodnoty generovaných vstupních chyb pro terestrická měření voleny dle přesností vybraných přístrojů: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 tíhové poruchy: 0,05 </a:t>
            </a:r>
            <a:r>
              <a:rPr lang="cs-CZ" sz="1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mGal</a:t>
            </a: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1 </a:t>
            </a:r>
            <a:r>
              <a:rPr lang="cs-CZ" sz="1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mGal</a:t>
            </a: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a 2 </a:t>
            </a:r>
            <a:r>
              <a:rPr lang="cs-CZ" sz="1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mGal</a:t>
            </a:r>
            <a:endParaRPr lang="cs-CZ" sz="1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 </a:t>
            </a:r>
            <a:r>
              <a:rPr lang="en-US" sz="1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horizontální</a:t>
            </a:r>
            <a:r>
              <a:rPr lang="en-US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složky</a:t>
            </a:r>
            <a:r>
              <a:rPr lang="cs-CZ" sz="1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0,05”, 0,1”, 1” a 2”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D43E718-7B9F-3F85-82C5-19D7817C2D6A}"/>
              </a:ext>
            </a:extLst>
          </p:cNvPr>
          <p:cNvSpPr txBox="1"/>
          <p:nvPr/>
        </p:nvSpPr>
        <p:spPr>
          <a:xfrm>
            <a:off x="8491098" y="4835723"/>
            <a:ext cx="652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9/13</a:t>
            </a:r>
            <a:endParaRPr lang="cs-CZ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15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805</Words>
  <Application>Microsoft Office PowerPoint</Application>
  <PresentationFormat>Předvádění na obrazovce (16:9)</PresentationFormat>
  <Paragraphs>138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Bahnschrift Condensed</vt:lpstr>
      <vt:lpstr>Cambria Math</vt:lpstr>
      <vt:lpstr>Simple Light</vt:lpstr>
      <vt:lpstr>Odhad globální střední kvadratické chyby výšky geoidu vypočítané pomocí integrálních transformací</vt:lpstr>
      <vt:lpstr>Prezentace aplikace PowerPoint</vt:lpstr>
      <vt:lpstr>Základní motivace</vt:lpstr>
      <vt:lpstr>Integrální transformace (rozklad integrálu)</vt:lpstr>
      <vt:lpstr>Integrální transformace (funkcionály)</vt:lpstr>
      <vt:lpstr>Globální střední chyby</vt:lpstr>
      <vt:lpstr>Variance měření a chyb (výpočty)</vt:lpstr>
      <vt:lpstr>Variance měření a chyb (modely)</vt:lpstr>
      <vt:lpstr>Numerický experiment</vt:lpstr>
      <vt:lpstr>Výsledky experimentu (vliv vybraného modelu)</vt:lpstr>
      <vt:lpstr>Výsledky experimentu (vliv vstupních chyb)</vt:lpstr>
      <vt:lpstr>Zhodnocení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topology in Oracle Spatial</dc:title>
  <dc:creator>Jirka</dc:creator>
  <cp:lastModifiedBy>Jiří Belinger</cp:lastModifiedBy>
  <cp:revision>286</cp:revision>
  <dcterms:modified xsi:type="dcterms:W3CDTF">2024-01-31T20:58:19Z</dcterms:modified>
</cp:coreProperties>
</file>